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73" r:id="rId5"/>
    <p:sldId id="274" r:id="rId6"/>
    <p:sldId id="285" r:id="rId7"/>
    <p:sldId id="275" r:id="rId8"/>
    <p:sldId id="276" r:id="rId9"/>
    <p:sldId id="277" r:id="rId10"/>
    <p:sldId id="280" r:id="rId11"/>
    <p:sldId id="279" r:id="rId12"/>
    <p:sldId id="281" r:id="rId13"/>
    <p:sldId id="282" r:id="rId14"/>
    <p:sldId id="283" r:id="rId15"/>
    <p:sldId id="284" r:id="rId16"/>
    <p:sldId id="259" r:id="rId1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690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2497-7932-4A94-9269-FF78FF21E143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AC18-8EDC-4C07-9354-83BEC08CF0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4684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2497-7932-4A94-9269-FF78FF21E143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AC18-8EDC-4C07-9354-83BEC08CF0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4898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2497-7932-4A94-9269-FF78FF21E143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AC18-8EDC-4C07-9354-83BEC08CF0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849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2497-7932-4A94-9269-FF78FF21E143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AC18-8EDC-4C07-9354-83BEC08CF0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613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2497-7932-4A94-9269-FF78FF21E143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AC18-8EDC-4C07-9354-83BEC08CF0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9518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2497-7932-4A94-9269-FF78FF21E143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AC18-8EDC-4C07-9354-83BEC08CF0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641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2497-7932-4A94-9269-FF78FF21E143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AC18-8EDC-4C07-9354-83BEC08CF0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6885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2497-7932-4A94-9269-FF78FF21E143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AC18-8EDC-4C07-9354-83BEC08CF0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5879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2497-7932-4A94-9269-FF78FF21E143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AC18-8EDC-4C07-9354-83BEC08CF0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305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2497-7932-4A94-9269-FF78FF21E143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AC18-8EDC-4C07-9354-83BEC08CF0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1220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D2497-7932-4A94-9269-FF78FF21E143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AC18-8EDC-4C07-9354-83BEC08CF0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0567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D2497-7932-4A94-9269-FF78FF21E143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FAC18-8EDC-4C07-9354-83BEC08CF0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7536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83B7A6A-8C96-46D1-A789-087EE92187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379"/>
            <a:ext cx="9144000" cy="514274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720" y="699542"/>
            <a:ext cx="6624736" cy="814487"/>
          </a:xfrm>
        </p:spPr>
        <p:txBody>
          <a:bodyPr/>
          <a:lstStyle/>
          <a:p>
            <a:r>
              <a:rPr lang="ru-RU" dirty="0" err="1" smtClean="0"/>
              <a:t>Самоценность</a:t>
            </a:r>
            <a:r>
              <a:rPr lang="ru-RU" dirty="0" smtClean="0"/>
              <a:t> и деньги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3363838"/>
            <a:ext cx="6624736" cy="1314450"/>
          </a:xfrm>
        </p:spPr>
        <p:txBody>
          <a:bodyPr>
            <a:normAutofit/>
          </a:bodyPr>
          <a:lstStyle/>
          <a:p>
            <a:pPr algn="r"/>
            <a:r>
              <a:rPr lang="ru-RU" sz="2000" dirty="0"/>
              <a:t>Спикер</a:t>
            </a:r>
            <a:r>
              <a:rPr lang="ru-RU" sz="2000" dirty="0" smtClean="0"/>
              <a:t>: </a:t>
            </a:r>
            <a:r>
              <a:rPr lang="ru-RU" sz="2000" dirty="0" err="1" smtClean="0"/>
              <a:t>Лаура</a:t>
            </a:r>
            <a:r>
              <a:rPr lang="ru-RU" sz="2000" dirty="0" smtClean="0"/>
              <a:t> </a:t>
            </a:r>
            <a:r>
              <a:rPr lang="ru-RU" sz="2000" dirty="0" err="1" smtClean="0"/>
              <a:t>Сумбатян</a:t>
            </a:r>
            <a:r>
              <a:rPr lang="ru-RU" sz="2000" dirty="0" smtClean="0"/>
              <a:t>, сертифицированный </a:t>
            </a:r>
            <a:r>
              <a:rPr lang="ru-RU" sz="2000" dirty="0" err="1" smtClean="0"/>
              <a:t>коуч</a:t>
            </a:r>
            <a:r>
              <a:rPr lang="ru-RU" sz="2000" dirty="0" smtClean="0"/>
              <a:t>, психолог, мотивационный спикер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778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83B7A6A-8C96-46D1-A789-087EE92187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2741"/>
          </a:xfrm>
          <a:prstGeom prst="rect">
            <a:avLst/>
          </a:prstGeom>
        </p:spPr>
      </p:pic>
      <p:sp>
        <p:nvSpPr>
          <p:cNvPr id="12" name="object 2"/>
          <p:cNvSpPr txBox="1">
            <a:spLocks noGrp="1"/>
          </p:cNvSpPr>
          <p:nvPr>
            <p:ph type="ctrTitle"/>
          </p:nvPr>
        </p:nvSpPr>
        <p:spPr>
          <a:xfrm>
            <a:off x="1907704" y="113606"/>
            <a:ext cx="7236296" cy="718145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481455" marR="5080" indent="-1469390" algn="l">
              <a:spcBef>
                <a:spcPts val="800"/>
              </a:spcBef>
            </a:pPr>
            <a:r>
              <a:rPr lang="ru-RU" sz="2000" b="1" spc="-45" dirty="0" smtClean="0">
                <a:solidFill>
                  <a:srgbClr val="D4A786"/>
                </a:solidFill>
                <a:latin typeface="Cambria"/>
                <a:cs typeface="Cambria"/>
              </a:rPr>
              <a:t>Как  влияет  отсутствие  </a:t>
            </a:r>
            <a:r>
              <a:rPr lang="ru-RU" sz="2000" b="1" spc="-45" dirty="0" err="1" smtClean="0">
                <a:solidFill>
                  <a:srgbClr val="D4A786"/>
                </a:solidFill>
                <a:latin typeface="Cambria"/>
                <a:cs typeface="Cambria"/>
              </a:rPr>
              <a:t>самоценности</a:t>
            </a:r>
            <a:r>
              <a:rPr lang="ru-RU" sz="2000" b="1" spc="-45" dirty="0" smtClean="0">
                <a:solidFill>
                  <a:srgbClr val="D4A786"/>
                </a:solidFill>
                <a:latin typeface="Cambria"/>
                <a:cs typeface="Cambria"/>
              </a:rPr>
              <a:t> на доходы?  Проверьте себя и своих сотрудников</a:t>
            </a:r>
            <a:endParaRPr lang="ru-RU" sz="2000" b="1" spc="-45" dirty="0">
              <a:solidFill>
                <a:srgbClr val="D4A786"/>
              </a:solidFill>
              <a:latin typeface="Cambria"/>
              <a:cs typeface="Cambri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15208" y="882846"/>
            <a:ext cx="7128792" cy="4485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7855" indent="-514350">
              <a:buAutoNum type="arabicPeriod"/>
              <a:tabLst>
                <a:tab pos="405130" algn="l"/>
              </a:tabLst>
            </a:pPr>
            <a:r>
              <a:rPr lang="ru-RU" sz="1600" b="1" dirty="0" smtClean="0">
                <a:solidFill>
                  <a:srgbClr val="002060"/>
                </a:solidFill>
                <a:latin typeface="Cambria"/>
                <a:cs typeface="Cambria"/>
              </a:rPr>
              <a:t>Если вы не верите, что результат, который вы даете, ценен, в это не верят ваши клиенты. </a:t>
            </a:r>
          </a:p>
          <a:p>
            <a:pPr marL="617855" indent="-514350">
              <a:buAutoNum type="arabicPeriod"/>
              <a:tabLst>
                <a:tab pos="405130" algn="l"/>
              </a:tabLst>
            </a:pPr>
            <a:r>
              <a:rPr lang="ru-RU" sz="1600" b="1" dirty="0" smtClean="0">
                <a:solidFill>
                  <a:srgbClr val="002060"/>
                </a:solidFill>
                <a:latin typeface="Cambria"/>
                <a:cs typeface="Cambria"/>
              </a:rPr>
              <a:t>Если вы не ощущаете себя ценным, вам вообще можно не платить. </a:t>
            </a:r>
          </a:p>
          <a:p>
            <a:pPr marL="617855" indent="-514350">
              <a:buAutoNum type="arabicPeriod"/>
              <a:tabLst>
                <a:tab pos="405130" algn="l"/>
              </a:tabLst>
            </a:pPr>
            <a:r>
              <a:rPr lang="ru-RU" sz="1600" b="1" dirty="0" smtClean="0">
                <a:solidFill>
                  <a:srgbClr val="002060"/>
                </a:solidFill>
                <a:latin typeface="Cambria"/>
                <a:cs typeface="Cambria"/>
              </a:rPr>
              <a:t>Если </a:t>
            </a:r>
            <a:r>
              <a:rPr lang="ru-RU" sz="1600" b="1" dirty="0" err="1" smtClean="0">
                <a:solidFill>
                  <a:srgbClr val="002060"/>
                </a:solidFill>
                <a:latin typeface="Cambria"/>
                <a:cs typeface="Cambria"/>
              </a:rPr>
              <a:t>самоценности</a:t>
            </a:r>
            <a:r>
              <a:rPr lang="ru-RU" sz="1600" b="1" dirty="0" smtClean="0">
                <a:solidFill>
                  <a:srgbClr val="002060"/>
                </a:solidFill>
                <a:latin typeface="Cambria"/>
                <a:cs typeface="Cambria"/>
              </a:rPr>
              <a:t> нет, нет и возможности отстаивать свои границы, клиенты «прогибают», </a:t>
            </a:r>
            <a:r>
              <a:rPr lang="ru-RU" sz="1600" b="1" dirty="0" smtClean="0">
                <a:solidFill>
                  <a:srgbClr val="002060"/>
                </a:solidFill>
                <a:latin typeface="Cambria"/>
                <a:cs typeface="Cambria"/>
              </a:rPr>
              <a:t>риелтор «попадает</a:t>
            </a:r>
            <a:r>
              <a:rPr lang="ru-RU" sz="1600" b="1" dirty="0" smtClean="0">
                <a:solidFill>
                  <a:srgbClr val="002060"/>
                </a:solidFill>
                <a:latin typeface="Cambria"/>
                <a:cs typeface="Cambria"/>
              </a:rPr>
              <a:t>» на деньги. </a:t>
            </a:r>
          </a:p>
          <a:p>
            <a:pPr marL="617855" indent="-514350">
              <a:buAutoNum type="arabicPeriod"/>
              <a:tabLst>
                <a:tab pos="405130" algn="l"/>
              </a:tabLst>
            </a:pPr>
            <a:r>
              <a:rPr lang="ru-RU" sz="1600" b="1" dirty="0" smtClean="0">
                <a:solidFill>
                  <a:srgbClr val="002060"/>
                </a:solidFill>
                <a:latin typeface="Cambria"/>
                <a:cs typeface="Cambria"/>
              </a:rPr>
              <a:t>Вы отдаете больше, чем надо, стараясь заслужить доверие и уважение. </a:t>
            </a:r>
            <a:r>
              <a:rPr lang="ru-RU" sz="1600" b="1" dirty="0" smtClean="0">
                <a:solidFill>
                  <a:srgbClr val="002060"/>
                </a:solidFill>
                <a:latin typeface="Cambria"/>
                <a:cs typeface="Cambria"/>
              </a:rPr>
              <a:t>«Да здравствуют</a:t>
            </a:r>
            <a:r>
              <a:rPr lang="ru-RU" sz="1600" b="1" dirty="0" smtClean="0">
                <a:solidFill>
                  <a:srgbClr val="002060"/>
                </a:solidFill>
                <a:latin typeface="Cambria"/>
                <a:cs typeface="Cambria"/>
              </a:rPr>
              <a:t>» бесконечные бесплатные </a:t>
            </a:r>
            <a:r>
              <a:rPr lang="ru-RU" sz="1600" b="1" dirty="0" smtClean="0">
                <a:solidFill>
                  <a:srgbClr val="002060"/>
                </a:solidFill>
                <a:latin typeface="Cambria"/>
                <a:cs typeface="Cambria"/>
              </a:rPr>
              <a:t>консультации </a:t>
            </a:r>
            <a:r>
              <a:rPr lang="ru-RU" sz="1600" b="1" dirty="0" smtClean="0">
                <a:solidFill>
                  <a:srgbClr val="002060"/>
                </a:solidFill>
                <a:latin typeface="Cambria"/>
                <a:cs typeface="Cambria"/>
              </a:rPr>
              <a:t>без заключения договора. </a:t>
            </a:r>
          </a:p>
          <a:p>
            <a:pPr marL="617855" indent="-514350">
              <a:buAutoNum type="arabicPeriod"/>
              <a:tabLst>
                <a:tab pos="405130" algn="l"/>
              </a:tabLst>
            </a:pPr>
            <a:r>
              <a:rPr lang="ru-RU" sz="1600" b="1" dirty="0" smtClean="0">
                <a:solidFill>
                  <a:srgbClr val="002060"/>
                </a:solidFill>
                <a:latin typeface="Cambria"/>
                <a:cs typeface="Cambria"/>
              </a:rPr>
              <a:t>Отсутствие </a:t>
            </a:r>
            <a:r>
              <a:rPr lang="ru-RU" sz="1600" b="1" dirty="0" err="1" smtClean="0">
                <a:solidFill>
                  <a:srgbClr val="002060"/>
                </a:solidFill>
                <a:latin typeface="Cambria"/>
                <a:cs typeface="Cambria"/>
              </a:rPr>
              <a:t>самоценности</a:t>
            </a:r>
            <a:r>
              <a:rPr lang="ru-RU" sz="1600" b="1" dirty="0" smtClean="0">
                <a:solidFill>
                  <a:srgbClr val="002060"/>
                </a:solidFill>
                <a:latin typeface="Cambria"/>
                <a:cs typeface="Cambria"/>
              </a:rPr>
              <a:t> мешает назвать высокую стоимость услуг. </a:t>
            </a:r>
          </a:p>
          <a:p>
            <a:pPr marL="617855" indent="-514350">
              <a:buAutoNum type="arabicPeriod"/>
              <a:tabLst>
                <a:tab pos="405130" algn="l"/>
              </a:tabLst>
            </a:pPr>
            <a:r>
              <a:rPr lang="ru-RU" sz="1600" b="1" dirty="0" smtClean="0">
                <a:solidFill>
                  <a:srgbClr val="002060"/>
                </a:solidFill>
                <a:latin typeface="Cambria"/>
                <a:cs typeface="Cambria"/>
              </a:rPr>
              <a:t>Отсутствие </a:t>
            </a:r>
            <a:r>
              <a:rPr lang="ru-RU" sz="1600" b="1" dirty="0" err="1" smtClean="0">
                <a:solidFill>
                  <a:srgbClr val="002060"/>
                </a:solidFill>
                <a:latin typeface="Cambria"/>
                <a:cs typeface="Cambria"/>
              </a:rPr>
              <a:t>самоценности</a:t>
            </a:r>
            <a:r>
              <a:rPr lang="ru-RU" sz="1600" b="1" dirty="0" smtClean="0">
                <a:solidFill>
                  <a:srgbClr val="002060"/>
                </a:solidFill>
                <a:latin typeface="Cambria"/>
                <a:cs typeface="Cambria"/>
              </a:rPr>
              <a:t> мешает начать делать активные действия в направлении повышения дохода. Вы не верите в себя, в то, что достойны сильного результата. И не верите в то, что действия увенчаются успехом «Да кто я такой, чтобы </a:t>
            </a:r>
            <a:r>
              <a:rPr lang="ru-RU" sz="1600" b="1" dirty="0" err="1" smtClean="0">
                <a:solidFill>
                  <a:srgbClr val="002060"/>
                </a:solidFill>
                <a:latin typeface="Cambria"/>
                <a:cs typeface="Cambria"/>
              </a:rPr>
              <a:t>чтобы</a:t>
            </a:r>
            <a:r>
              <a:rPr lang="ru-RU" sz="1600" b="1" dirty="0" smtClean="0">
                <a:solidFill>
                  <a:srgbClr val="002060"/>
                </a:solidFill>
                <a:latin typeface="Cambria"/>
                <a:cs typeface="Cambria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Cambria"/>
                <a:cs typeface="Cambria"/>
              </a:rPr>
              <a:t>иметь высокий доход»</a:t>
            </a:r>
            <a:r>
              <a:rPr lang="ru-RU" sz="2000" b="1" dirty="0" smtClean="0">
                <a:solidFill>
                  <a:srgbClr val="002060"/>
                </a:solidFill>
                <a:latin typeface="Cambria"/>
                <a:cs typeface="Cambria"/>
              </a:rPr>
              <a:t>.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xmlns="" val="682238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83B7A6A-8C96-46D1-A789-087EE92187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274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07704" y="195486"/>
            <a:ext cx="108966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7855" indent="-514350">
              <a:lnSpc>
                <a:spcPct val="150000"/>
              </a:lnSpc>
              <a:tabLst>
                <a:tab pos="405130" algn="l"/>
              </a:tabLst>
            </a:pPr>
            <a:endParaRPr lang="ru-RU" sz="2800" b="1" dirty="0" smtClean="0">
              <a:solidFill>
                <a:srgbClr val="002060"/>
              </a:solidFill>
            </a:endParaRPr>
          </a:p>
          <a:p>
            <a:pPr marL="617855" indent="-514350">
              <a:lnSpc>
                <a:spcPct val="150000"/>
              </a:lnSpc>
              <a:tabLst>
                <a:tab pos="405130" algn="l"/>
              </a:tabLst>
            </a:pPr>
            <a:r>
              <a:rPr lang="ru-RU" sz="1600" b="1" dirty="0" smtClean="0">
                <a:solidFill>
                  <a:srgbClr val="002060"/>
                </a:solidFill>
                <a:latin typeface="Cambria"/>
                <a:cs typeface="Cambria"/>
              </a:rPr>
              <a:t>1.     Учитесь новому.</a:t>
            </a:r>
          </a:p>
          <a:p>
            <a:pPr marL="617855" indent="-514350">
              <a:lnSpc>
                <a:spcPct val="150000"/>
              </a:lnSpc>
              <a:tabLst>
                <a:tab pos="405130" algn="l"/>
              </a:tabLst>
            </a:pPr>
            <a:r>
              <a:rPr lang="ru-RU" sz="1600" b="1" dirty="0" smtClean="0">
                <a:solidFill>
                  <a:srgbClr val="002060"/>
                </a:solidFill>
                <a:latin typeface="Cambria"/>
                <a:cs typeface="Cambria"/>
              </a:rPr>
              <a:t>2.    Благодарите себя.</a:t>
            </a:r>
          </a:p>
          <a:p>
            <a:pPr marL="617855" indent="-514350">
              <a:lnSpc>
                <a:spcPct val="150000"/>
              </a:lnSpc>
              <a:tabLst>
                <a:tab pos="405130" algn="l"/>
              </a:tabLst>
            </a:pPr>
            <a:r>
              <a:rPr lang="ru-RU" sz="1600" b="1" dirty="0" smtClean="0">
                <a:solidFill>
                  <a:srgbClr val="002060"/>
                </a:solidFill>
                <a:latin typeface="Cambria"/>
                <a:cs typeface="Cambria"/>
              </a:rPr>
              <a:t>3.    Следите за тем, как вы выглядите и держитесь. </a:t>
            </a:r>
          </a:p>
          <a:p>
            <a:pPr marL="617855" indent="-514350">
              <a:lnSpc>
                <a:spcPct val="150000"/>
              </a:lnSpc>
              <a:tabLst>
                <a:tab pos="405130" algn="l"/>
              </a:tabLst>
            </a:pPr>
            <a:r>
              <a:rPr lang="ru-RU" sz="1600" b="1" dirty="0" smtClean="0">
                <a:solidFill>
                  <a:srgbClr val="002060"/>
                </a:solidFill>
                <a:latin typeface="Cambria"/>
                <a:cs typeface="Cambria"/>
              </a:rPr>
              <a:t>4.    Научитесь принимать комплименты. </a:t>
            </a:r>
          </a:p>
          <a:p>
            <a:pPr marL="617855" indent="-514350">
              <a:lnSpc>
                <a:spcPct val="150000"/>
              </a:lnSpc>
              <a:tabLst>
                <a:tab pos="405130" algn="l"/>
              </a:tabLst>
            </a:pPr>
            <a:r>
              <a:rPr lang="ru-RU" sz="1600" b="1" dirty="0" smtClean="0">
                <a:solidFill>
                  <a:srgbClr val="002060"/>
                </a:solidFill>
                <a:latin typeface="Cambria"/>
                <a:cs typeface="Cambria"/>
              </a:rPr>
              <a:t>5.    Научитесь выбирать себя. </a:t>
            </a:r>
          </a:p>
          <a:p>
            <a:pPr marL="617855" indent="-514350">
              <a:lnSpc>
                <a:spcPct val="150000"/>
              </a:lnSpc>
              <a:tabLst>
                <a:tab pos="405130" algn="l"/>
              </a:tabLst>
            </a:pPr>
            <a:r>
              <a:rPr lang="ru-RU" sz="1600" b="1" dirty="0" smtClean="0">
                <a:solidFill>
                  <a:srgbClr val="002060"/>
                </a:solidFill>
                <a:latin typeface="Cambria"/>
                <a:cs typeface="Cambria"/>
              </a:rPr>
              <a:t>6.    Избавьтесь от ментальных жвачек.</a:t>
            </a:r>
          </a:p>
          <a:p>
            <a:pPr marL="617855" indent="-514350">
              <a:lnSpc>
                <a:spcPct val="150000"/>
              </a:lnSpc>
              <a:tabLst>
                <a:tab pos="405130" algn="l"/>
              </a:tabLst>
            </a:pPr>
            <a:r>
              <a:rPr lang="ru-RU" sz="1600" b="1" dirty="0" smtClean="0">
                <a:solidFill>
                  <a:srgbClr val="002060"/>
                </a:solidFill>
                <a:latin typeface="Cambria"/>
                <a:cs typeface="Cambria"/>
              </a:rPr>
              <a:t>7.    Инвентаризируйте окружение. </a:t>
            </a:r>
          </a:p>
          <a:p>
            <a:pPr marL="617855" indent="-514350">
              <a:lnSpc>
                <a:spcPct val="150000"/>
              </a:lnSpc>
              <a:tabLst>
                <a:tab pos="405130" algn="l"/>
              </a:tabLst>
            </a:pPr>
            <a:r>
              <a:rPr lang="ru-RU" sz="1600" b="1" dirty="0" smtClean="0">
                <a:solidFill>
                  <a:srgbClr val="002060"/>
                </a:solidFill>
                <a:latin typeface="Cambria"/>
                <a:cs typeface="Cambria"/>
              </a:rPr>
              <a:t>8.    Заботьтесь о своем здоровье. </a:t>
            </a:r>
          </a:p>
          <a:p>
            <a:pPr marL="617855" indent="-514350">
              <a:lnSpc>
                <a:spcPct val="150000"/>
              </a:lnSpc>
              <a:tabLst>
                <a:tab pos="405130" algn="l"/>
              </a:tabLst>
            </a:pPr>
            <a:r>
              <a:rPr lang="ru-RU" sz="1600" b="1" dirty="0" smtClean="0">
                <a:solidFill>
                  <a:srgbClr val="002060"/>
                </a:solidFill>
                <a:latin typeface="Cambria"/>
                <a:cs typeface="Cambria"/>
              </a:rPr>
              <a:t>9.    Доводите начатое до конца. </a:t>
            </a:r>
          </a:p>
          <a:p>
            <a:pPr marL="617855" indent="-514350">
              <a:buAutoNum type="arabicPeriod"/>
              <a:tabLst>
                <a:tab pos="405130" algn="l"/>
              </a:tabLst>
            </a:pPr>
            <a:endParaRPr lang="ru-RU" sz="1600" b="1" dirty="0">
              <a:solidFill>
                <a:srgbClr val="002060"/>
              </a:solidFill>
              <a:latin typeface="Cambria"/>
              <a:cs typeface="Cambria"/>
            </a:endParaRPr>
          </a:p>
        </p:txBody>
      </p:sp>
      <p:sp>
        <p:nvSpPr>
          <p:cNvPr id="11" name="object 6"/>
          <p:cNvSpPr txBox="1">
            <a:spLocks/>
          </p:cNvSpPr>
          <p:nvPr/>
        </p:nvSpPr>
        <p:spPr>
          <a:xfrm>
            <a:off x="2051720" y="411510"/>
            <a:ext cx="12121515" cy="32060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481455" marR="5080" lvl="0" indent="-1469390" fontAlgn="auto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000" b="1" spc="-45" dirty="0" smtClean="0">
                <a:solidFill>
                  <a:srgbClr val="D4A786"/>
                </a:solidFill>
                <a:latin typeface="Cambria"/>
                <a:ea typeface="+mj-ea"/>
                <a:cs typeface="Cambria"/>
              </a:rPr>
              <a:t>Как повысить </a:t>
            </a:r>
            <a:r>
              <a:rPr lang="ru-RU" sz="2000" b="1" spc="-45" dirty="0" err="1" smtClean="0">
                <a:solidFill>
                  <a:srgbClr val="D4A786"/>
                </a:solidFill>
                <a:latin typeface="Cambria"/>
                <a:ea typeface="+mj-ea"/>
                <a:cs typeface="Cambria"/>
              </a:rPr>
              <a:t>самоценность</a:t>
            </a:r>
            <a:r>
              <a:rPr lang="ru-RU" sz="2000" b="1" spc="-45" dirty="0" smtClean="0">
                <a:solidFill>
                  <a:srgbClr val="D4A786"/>
                </a:solidFill>
                <a:latin typeface="Cambria"/>
                <a:ea typeface="+mj-ea"/>
                <a:cs typeface="Cambria"/>
              </a:rPr>
              <a:t>?</a:t>
            </a:r>
            <a:endParaRPr lang="ru-RU" sz="2000" b="1" spc="-45" dirty="0">
              <a:solidFill>
                <a:srgbClr val="D4A786"/>
              </a:solidFill>
              <a:latin typeface="Cambria"/>
              <a:ea typeface="+mj-e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2238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83B7A6A-8C96-46D1-A789-087EE92187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274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07704" y="195486"/>
            <a:ext cx="10896600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7855" indent="-514350">
              <a:lnSpc>
                <a:spcPct val="150000"/>
              </a:lnSpc>
              <a:tabLst>
                <a:tab pos="405130" algn="l"/>
              </a:tabLst>
            </a:pPr>
            <a:endParaRPr lang="ru-RU" sz="2800" b="1" dirty="0" smtClean="0">
              <a:solidFill>
                <a:srgbClr val="002060"/>
              </a:solidFill>
            </a:endParaRPr>
          </a:p>
          <a:p>
            <a:pPr marL="617855" indent="-514350">
              <a:lnSpc>
                <a:spcPct val="150000"/>
              </a:lnSpc>
              <a:tabLst>
                <a:tab pos="405130" algn="l"/>
              </a:tabLst>
            </a:pPr>
            <a:r>
              <a:rPr lang="ru-RU" sz="1400" b="1" dirty="0" smtClean="0">
                <a:solidFill>
                  <a:srgbClr val="002060"/>
                </a:solidFill>
                <a:latin typeface="Cambria"/>
                <a:cs typeface="Cambria"/>
              </a:rPr>
              <a:t>1.    Я недостаточен для того, чтобы много зарабатывать.</a:t>
            </a:r>
          </a:p>
          <a:p>
            <a:pPr marL="617855" indent="-514350">
              <a:lnSpc>
                <a:spcPct val="150000"/>
              </a:lnSpc>
              <a:buAutoNum type="arabicPeriod" startAt="2"/>
              <a:tabLst>
                <a:tab pos="405130" algn="l"/>
              </a:tabLst>
            </a:pPr>
            <a:r>
              <a:rPr lang="ru-RU" sz="1400" b="1" dirty="0" smtClean="0">
                <a:solidFill>
                  <a:srgbClr val="002060"/>
                </a:solidFill>
                <a:latin typeface="Cambria"/>
                <a:cs typeface="Cambria"/>
              </a:rPr>
              <a:t>Никто в моей семье не жил богато, у меня нет примера, значит, </a:t>
            </a:r>
          </a:p>
          <a:p>
            <a:pPr marL="617855" indent="-514350">
              <a:lnSpc>
                <a:spcPct val="150000"/>
              </a:lnSpc>
              <a:tabLst>
                <a:tab pos="405130" algn="l"/>
              </a:tabLst>
            </a:pPr>
            <a:r>
              <a:rPr lang="ru-RU" sz="1400" b="1" dirty="0" smtClean="0">
                <a:solidFill>
                  <a:srgbClr val="002060"/>
                </a:solidFill>
                <a:latin typeface="Cambria"/>
                <a:cs typeface="Cambria"/>
              </a:rPr>
              <a:t>я тоже не буду хорошо </a:t>
            </a:r>
            <a:r>
              <a:rPr lang="ru-RU" sz="1400" b="1" dirty="0" smtClean="0">
                <a:solidFill>
                  <a:srgbClr val="002060"/>
                </a:solidFill>
                <a:latin typeface="Cambria"/>
                <a:cs typeface="Cambria"/>
              </a:rPr>
              <a:t>зарабатывать.</a:t>
            </a:r>
            <a:endParaRPr lang="ru-RU" sz="1400" b="1" dirty="0" smtClean="0">
              <a:solidFill>
                <a:srgbClr val="002060"/>
              </a:solidFill>
              <a:latin typeface="Cambria"/>
              <a:cs typeface="Cambria"/>
            </a:endParaRPr>
          </a:p>
          <a:p>
            <a:pPr marL="617855" indent="-514350">
              <a:lnSpc>
                <a:spcPct val="150000"/>
              </a:lnSpc>
              <a:tabLst>
                <a:tab pos="405130" algn="l"/>
              </a:tabLst>
            </a:pPr>
            <a:r>
              <a:rPr lang="ru-RU" sz="1400" b="1" dirty="0" smtClean="0">
                <a:solidFill>
                  <a:srgbClr val="002060"/>
                </a:solidFill>
                <a:latin typeface="Cambria"/>
                <a:cs typeface="Cambria"/>
              </a:rPr>
              <a:t>3. На рынке недвижимости кризис, как я могу ему противостоять,  </a:t>
            </a:r>
          </a:p>
          <a:p>
            <a:pPr marL="617855" indent="-514350">
              <a:lnSpc>
                <a:spcPct val="150000"/>
              </a:lnSpc>
              <a:tabLst>
                <a:tab pos="405130" algn="l"/>
              </a:tabLst>
            </a:pPr>
            <a:r>
              <a:rPr lang="ru-RU" sz="1400" b="1" dirty="0" smtClean="0">
                <a:solidFill>
                  <a:srgbClr val="002060"/>
                </a:solidFill>
                <a:latin typeface="Cambria"/>
                <a:cs typeface="Cambria"/>
              </a:rPr>
              <a:t>сейчас вообще бы с голоду не умереть, о каких планах продаж </a:t>
            </a:r>
          </a:p>
          <a:p>
            <a:pPr marL="617855" indent="-514350">
              <a:lnSpc>
                <a:spcPct val="150000"/>
              </a:lnSpc>
              <a:tabLst>
                <a:tab pos="405130" algn="l"/>
              </a:tabLst>
            </a:pPr>
            <a:r>
              <a:rPr lang="ru-RU" sz="1400" b="1" dirty="0" smtClean="0">
                <a:solidFill>
                  <a:srgbClr val="002060"/>
                </a:solidFill>
                <a:latin typeface="Cambria"/>
                <a:cs typeface="Cambria"/>
              </a:rPr>
              <a:t>может </a:t>
            </a:r>
            <a:r>
              <a:rPr lang="ru-RU" sz="1400" b="1" dirty="0" smtClean="0">
                <a:solidFill>
                  <a:srgbClr val="002060"/>
                </a:solidFill>
                <a:latin typeface="Cambria"/>
                <a:cs typeface="Cambria"/>
              </a:rPr>
              <a:t>идти речь. </a:t>
            </a:r>
          </a:p>
          <a:p>
            <a:pPr marL="617855" indent="-514350">
              <a:lnSpc>
                <a:spcPct val="150000"/>
              </a:lnSpc>
              <a:tabLst>
                <a:tab pos="405130" algn="l"/>
              </a:tabLst>
            </a:pPr>
            <a:r>
              <a:rPr lang="ru-RU" sz="1400" b="1" dirty="0" smtClean="0">
                <a:solidFill>
                  <a:srgbClr val="002060"/>
                </a:solidFill>
                <a:latin typeface="Cambria"/>
                <a:cs typeface="Cambria"/>
              </a:rPr>
              <a:t>4. Я должен чем-то заплатить за свой доход (здоровьем, </a:t>
            </a:r>
          </a:p>
          <a:p>
            <a:pPr marL="617855" indent="-514350">
              <a:lnSpc>
                <a:spcPct val="150000"/>
              </a:lnSpc>
              <a:tabLst>
                <a:tab pos="405130" algn="l"/>
              </a:tabLst>
            </a:pPr>
            <a:r>
              <a:rPr lang="ru-RU" sz="1400" b="1" dirty="0" smtClean="0">
                <a:solidFill>
                  <a:srgbClr val="002060"/>
                </a:solidFill>
                <a:latin typeface="Cambria"/>
                <a:cs typeface="Cambria"/>
              </a:rPr>
              <a:t>отношениями, человечностью), ведь просто так ничего не бывает. </a:t>
            </a:r>
          </a:p>
          <a:p>
            <a:pPr marL="617855" indent="-514350">
              <a:lnSpc>
                <a:spcPct val="150000"/>
              </a:lnSpc>
              <a:tabLst>
                <a:tab pos="405130" algn="l"/>
              </a:tabLst>
            </a:pPr>
            <a:r>
              <a:rPr lang="ru-RU" sz="1400" b="1" dirty="0" smtClean="0">
                <a:solidFill>
                  <a:srgbClr val="002060"/>
                </a:solidFill>
                <a:latin typeface="Cambria"/>
                <a:cs typeface="Cambria"/>
              </a:rPr>
              <a:t>5. Кто мне заплатит такие деньги, ведь ничего </a:t>
            </a:r>
            <a:r>
              <a:rPr lang="ru-RU" sz="1400" b="1" dirty="0" err="1" smtClean="0">
                <a:solidFill>
                  <a:srgbClr val="002060"/>
                </a:solidFill>
                <a:latin typeface="Cambria"/>
                <a:cs typeface="Cambria"/>
              </a:rPr>
              <a:t>супер-ценного</a:t>
            </a:r>
            <a:r>
              <a:rPr lang="ru-RU" sz="1400" b="1" dirty="0" smtClean="0">
                <a:solidFill>
                  <a:srgbClr val="002060"/>
                </a:solidFill>
                <a:latin typeface="Cambria"/>
                <a:cs typeface="Cambria"/>
              </a:rPr>
              <a:t> я не даю,</a:t>
            </a:r>
          </a:p>
          <a:p>
            <a:pPr marL="617855" indent="-514350">
              <a:lnSpc>
                <a:spcPct val="150000"/>
              </a:lnSpc>
              <a:tabLst>
                <a:tab pos="405130" algn="l"/>
              </a:tabLst>
            </a:pPr>
            <a:r>
              <a:rPr lang="ru-RU" sz="1400" b="1" dirty="0" smtClean="0">
                <a:solidFill>
                  <a:srgbClr val="002060"/>
                </a:solidFill>
                <a:latin typeface="Cambria"/>
                <a:cs typeface="Cambria"/>
              </a:rPr>
              <a:t> так все риелторы  умеют. </a:t>
            </a:r>
          </a:p>
          <a:p>
            <a:pPr marL="617855" indent="-514350">
              <a:lnSpc>
                <a:spcPct val="150000"/>
              </a:lnSpc>
              <a:tabLst>
                <a:tab pos="405130" algn="l"/>
              </a:tabLst>
            </a:pPr>
            <a:r>
              <a:rPr lang="ru-RU" sz="1400" b="1" dirty="0" smtClean="0">
                <a:solidFill>
                  <a:srgbClr val="002060"/>
                </a:solidFill>
                <a:latin typeface="Cambria"/>
                <a:cs typeface="Cambria"/>
              </a:rPr>
              <a:t>6. У меня нет коммерческой жилки. </a:t>
            </a:r>
          </a:p>
          <a:p>
            <a:pPr marL="617855" indent="-514350">
              <a:lnSpc>
                <a:spcPct val="150000"/>
              </a:lnSpc>
              <a:tabLst>
                <a:tab pos="405130" algn="l"/>
              </a:tabLst>
            </a:pPr>
            <a:r>
              <a:rPr lang="ru-RU" sz="1400" b="1" dirty="0" smtClean="0">
                <a:solidFill>
                  <a:srgbClr val="002060"/>
                </a:solidFill>
                <a:latin typeface="Cambria"/>
                <a:cs typeface="Cambria"/>
              </a:rPr>
              <a:t>7. Мир несправедлив.  Пашу больше всех и получаю копейки,  </a:t>
            </a:r>
          </a:p>
          <a:p>
            <a:pPr marL="617855" indent="-514350">
              <a:lnSpc>
                <a:spcPct val="150000"/>
              </a:lnSpc>
              <a:tabLst>
                <a:tab pos="405130" algn="l"/>
              </a:tabLst>
            </a:pPr>
            <a:r>
              <a:rPr lang="ru-RU" sz="1400" b="1" dirty="0" smtClean="0">
                <a:solidFill>
                  <a:srgbClr val="002060"/>
                </a:solidFill>
                <a:latin typeface="Cambria"/>
                <a:cs typeface="Cambria"/>
              </a:rPr>
              <a:t>а другие ничего не делают и много </a:t>
            </a:r>
            <a:r>
              <a:rPr lang="ru-RU" sz="1400" b="1" dirty="0" smtClean="0">
                <a:solidFill>
                  <a:srgbClr val="002060"/>
                </a:solidFill>
                <a:latin typeface="Cambria"/>
                <a:cs typeface="Cambria"/>
              </a:rPr>
              <a:t>получают. </a:t>
            </a:r>
            <a:endParaRPr lang="ru-RU" sz="1400" b="1" dirty="0" smtClean="0">
              <a:solidFill>
                <a:srgbClr val="002060"/>
              </a:solidFill>
              <a:latin typeface="Cambria"/>
              <a:cs typeface="Cambria"/>
            </a:endParaRPr>
          </a:p>
          <a:p>
            <a:pPr marL="617855" indent="-514350">
              <a:buAutoNum type="arabicPeriod"/>
              <a:tabLst>
                <a:tab pos="405130" algn="l"/>
              </a:tabLst>
            </a:pPr>
            <a:endParaRPr lang="ru-RU" sz="1400" b="1" dirty="0">
              <a:solidFill>
                <a:srgbClr val="002060"/>
              </a:solidFill>
              <a:latin typeface="Cambria"/>
              <a:cs typeface="Cambria"/>
            </a:endParaRPr>
          </a:p>
        </p:txBody>
      </p:sp>
      <p:sp>
        <p:nvSpPr>
          <p:cNvPr id="11" name="object 6"/>
          <p:cNvSpPr txBox="1">
            <a:spLocks/>
          </p:cNvSpPr>
          <p:nvPr/>
        </p:nvSpPr>
        <p:spPr>
          <a:xfrm>
            <a:off x="1835696" y="206326"/>
            <a:ext cx="12121515" cy="730969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481455" marR="5080" lvl="0" indent="-1469390" fontAlgn="auto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000" b="1" spc="-45" dirty="0" smtClean="0">
                <a:solidFill>
                  <a:srgbClr val="D4A786"/>
                </a:solidFill>
                <a:latin typeface="Cambria"/>
                <a:ea typeface="+mj-ea"/>
                <a:cs typeface="Cambria"/>
              </a:rPr>
              <a:t>Мыслительные жвачки про деньги в виде негативных </a:t>
            </a:r>
          </a:p>
          <a:p>
            <a:pPr marL="1481455" marR="5080" lvl="0" indent="-1469390" fontAlgn="auto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000" b="1" spc="-45" dirty="0" smtClean="0">
                <a:solidFill>
                  <a:srgbClr val="D4A786"/>
                </a:solidFill>
                <a:latin typeface="Cambria"/>
                <a:ea typeface="+mj-ea"/>
                <a:cs typeface="Cambria"/>
              </a:rPr>
              <a:t>установок</a:t>
            </a:r>
            <a:endParaRPr lang="ru-RU" sz="2000" b="1" spc="-45" dirty="0">
              <a:solidFill>
                <a:srgbClr val="D4A786"/>
              </a:solidFill>
              <a:latin typeface="Cambria"/>
              <a:ea typeface="+mj-e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2238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83B7A6A-8C96-46D1-A789-087EE92187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2741"/>
          </a:xfrm>
          <a:prstGeom prst="rect">
            <a:avLst/>
          </a:prstGeom>
        </p:spPr>
      </p:pic>
      <p:sp>
        <p:nvSpPr>
          <p:cNvPr id="11" name="object 6"/>
          <p:cNvSpPr txBox="1">
            <a:spLocks/>
          </p:cNvSpPr>
          <p:nvPr/>
        </p:nvSpPr>
        <p:spPr>
          <a:xfrm>
            <a:off x="1835696" y="155030"/>
            <a:ext cx="6696744" cy="1551707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481455" marR="5080" indent="-1469390">
              <a:spcBef>
                <a:spcPts val="800"/>
              </a:spcBef>
              <a:defRPr/>
            </a:pPr>
            <a:r>
              <a:rPr lang="ru-RU" sz="2000" b="1" spc="-45" dirty="0" smtClean="0">
                <a:solidFill>
                  <a:srgbClr val="D4A786"/>
                </a:solidFill>
                <a:latin typeface="Cambria"/>
                <a:ea typeface="+mj-ea"/>
                <a:cs typeface="Cambria"/>
              </a:rPr>
              <a:t>КАК </a:t>
            </a:r>
            <a:r>
              <a:rPr lang="ru-RU" sz="2000" b="1" spc="-45" dirty="0" smtClean="0">
                <a:solidFill>
                  <a:srgbClr val="D4A786"/>
                </a:solidFill>
                <a:latin typeface="Cambria"/>
                <a:ea typeface="+mj-ea"/>
                <a:cs typeface="Cambria"/>
              </a:rPr>
              <a:t> ПЕРЕСТАТЬ  ЖЕВАТЬ МЫСЛИТЕЛЬНУЮ ЖВАЧКУ?</a:t>
            </a:r>
          </a:p>
          <a:p>
            <a:pPr marL="1481455" marR="5080" indent="-1469390">
              <a:spcBef>
                <a:spcPts val="800"/>
              </a:spcBef>
              <a:defRPr/>
            </a:pPr>
            <a:r>
              <a:rPr lang="ru-RU" sz="2000" b="1" spc="-45" dirty="0" smtClean="0">
                <a:solidFill>
                  <a:srgbClr val="002060"/>
                </a:solidFill>
                <a:latin typeface="Cambria"/>
                <a:ea typeface="+mj-ea"/>
                <a:cs typeface="Cambria"/>
              </a:rPr>
              <a:t>Отделить </a:t>
            </a:r>
            <a:r>
              <a:rPr lang="ru-RU" sz="2000" b="1" spc="-45" dirty="0" smtClean="0">
                <a:solidFill>
                  <a:srgbClr val="002060"/>
                </a:solidFill>
                <a:latin typeface="Cambria"/>
                <a:ea typeface="+mj-ea"/>
                <a:cs typeface="Cambria"/>
              </a:rPr>
              <a:t>правду от </a:t>
            </a:r>
            <a:r>
              <a:rPr lang="ru-RU" sz="2000" b="1" spc="-45" dirty="0" smtClean="0">
                <a:solidFill>
                  <a:srgbClr val="002060"/>
                </a:solidFill>
                <a:latin typeface="Cambria"/>
                <a:ea typeface="+mj-ea"/>
                <a:cs typeface="Cambria"/>
              </a:rPr>
              <a:t>домыслов!</a:t>
            </a:r>
            <a:endParaRPr lang="ru-RU" sz="2000" b="1" spc="-45" dirty="0" smtClean="0">
              <a:solidFill>
                <a:srgbClr val="002060"/>
              </a:solidFill>
              <a:latin typeface="Cambria"/>
              <a:ea typeface="+mj-ea"/>
              <a:cs typeface="Cambria"/>
            </a:endParaRPr>
          </a:p>
          <a:p>
            <a:pPr marL="1481455" marR="5080" indent="-1469390">
              <a:spcBef>
                <a:spcPts val="800"/>
              </a:spcBef>
              <a:defRPr/>
            </a:pPr>
            <a:endParaRPr lang="en-US" sz="2000" b="1" spc="-45" dirty="0" smtClean="0">
              <a:solidFill>
                <a:srgbClr val="D4A786"/>
              </a:solidFill>
              <a:latin typeface="Cambria"/>
              <a:ea typeface="+mj-ea"/>
              <a:cs typeface="Cambria"/>
            </a:endParaRPr>
          </a:p>
          <a:p>
            <a:pPr marL="1481455" marR="5080" lvl="0" indent="-1469390" fontAlgn="auto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2000" b="1" spc="-45" dirty="0">
              <a:solidFill>
                <a:srgbClr val="D4A786"/>
              </a:solidFill>
              <a:latin typeface="Cambria"/>
              <a:ea typeface="+mj-e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7704" y="1203598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81455" marR="5080" indent="-1469390">
              <a:spcBef>
                <a:spcPts val="800"/>
              </a:spcBef>
              <a:defRPr/>
            </a:pPr>
            <a:r>
              <a:rPr lang="ru-RU" b="1" spc="-45" dirty="0" smtClean="0">
                <a:solidFill>
                  <a:srgbClr val="002060"/>
                </a:solidFill>
                <a:latin typeface="Cambria"/>
                <a:cs typeface="Cambria"/>
              </a:rPr>
              <a:t>Разберем убеждение  «</a:t>
            </a:r>
            <a:r>
              <a:rPr lang="ru-RU" b="1" dirty="0" smtClean="0">
                <a:solidFill>
                  <a:srgbClr val="002060"/>
                </a:solidFill>
                <a:latin typeface="Cambria"/>
                <a:cs typeface="Cambria"/>
              </a:rPr>
              <a:t>Я </a:t>
            </a:r>
            <a:r>
              <a:rPr lang="ru-RU" b="1" dirty="0" smtClean="0">
                <a:solidFill>
                  <a:srgbClr val="002060"/>
                </a:solidFill>
                <a:latin typeface="Cambria"/>
                <a:cs typeface="Cambria"/>
              </a:rPr>
              <a:t>недостаточен для того, чтобы много </a:t>
            </a:r>
            <a:r>
              <a:rPr lang="ru-RU" b="1" dirty="0" smtClean="0">
                <a:solidFill>
                  <a:srgbClr val="002060"/>
                </a:solidFill>
                <a:latin typeface="Cambria"/>
                <a:cs typeface="Cambria"/>
              </a:rPr>
              <a:t>зарабатывать»</a:t>
            </a:r>
            <a:endParaRPr lang="ru-RU" b="1" spc="-45" dirty="0" smtClean="0">
              <a:solidFill>
                <a:srgbClr val="002060"/>
              </a:solidFill>
              <a:latin typeface="Cambria"/>
              <a:cs typeface="Cambria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="" xmlns:a16="http://schemas.microsoft.com/office/drawing/2014/main" id="{E86DA0EA-939B-DDD9-B4DC-312D016CA1B3}"/>
              </a:ext>
            </a:extLst>
          </p:cNvPr>
          <p:cNvCxnSpPr/>
          <p:nvPr/>
        </p:nvCxnSpPr>
        <p:spPr>
          <a:xfrm>
            <a:off x="1907704" y="1923678"/>
            <a:ext cx="1027071" cy="0"/>
          </a:xfrm>
          <a:prstGeom prst="line">
            <a:avLst/>
          </a:prstGeom>
          <a:ln w="38100">
            <a:solidFill>
              <a:srgbClr val="F25729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907704" y="2067694"/>
            <a:ext cx="6984776" cy="2821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81455" marR="5080" indent="-1469390">
              <a:spcBef>
                <a:spcPts val="800"/>
              </a:spcBef>
              <a:defRPr/>
            </a:pPr>
            <a:r>
              <a:rPr lang="ru-RU" sz="1600" b="1" spc="-45" dirty="0" smtClean="0">
                <a:solidFill>
                  <a:srgbClr val="002060"/>
                </a:solidFill>
                <a:latin typeface="Cambria"/>
                <a:cs typeface="Cambria"/>
              </a:rPr>
              <a:t>Задайте себе </a:t>
            </a:r>
            <a:r>
              <a:rPr lang="ru-RU" sz="1600" b="1" spc="-45" dirty="0" smtClean="0">
                <a:solidFill>
                  <a:srgbClr val="002060"/>
                </a:solidFill>
                <a:latin typeface="Cambria"/>
                <a:cs typeface="Cambria"/>
              </a:rPr>
              <a:t> проявляющие истину вопросы:</a:t>
            </a:r>
          </a:p>
          <a:p>
            <a:pPr marL="1481455" marR="5080" indent="-1469390">
              <a:spcBef>
                <a:spcPts val="800"/>
              </a:spcBef>
              <a:buAutoNum type="arabicPeriod"/>
              <a:defRPr/>
            </a:pPr>
            <a:r>
              <a:rPr lang="ru-RU" sz="1600" b="1" spc="-45" dirty="0" smtClean="0">
                <a:solidFill>
                  <a:srgbClr val="002060"/>
                </a:solidFill>
                <a:latin typeface="Cambria"/>
                <a:cs typeface="Cambria"/>
              </a:rPr>
              <a:t>Кто я, когда так считаю?</a:t>
            </a:r>
          </a:p>
          <a:p>
            <a:pPr marL="1481455" marR="5080" indent="-1469390">
              <a:spcBef>
                <a:spcPts val="800"/>
              </a:spcBef>
              <a:buAutoNum type="arabicPeriod"/>
              <a:defRPr/>
            </a:pPr>
            <a:r>
              <a:rPr lang="ru-RU" sz="1600" b="1" spc="-45" dirty="0" smtClean="0">
                <a:solidFill>
                  <a:srgbClr val="002060"/>
                </a:solidFill>
                <a:latin typeface="Cambria"/>
                <a:cs typeface="Cambria"/>
              </a:rPr>
              <a:t>По каким критериям я определил свою недостаточность?</a:t>
            </a:r>
          </a:p>
          <a:p>
            <a:pPr marL="1481455" marR="5080" indent="-1469390">
              <a:spcBef>
                <a:spcPts val="800"/>
              </a:spcBef>
              <a:buAutoNum type="arabicPeriod"/>
              <a:defRPr/>
            </a:pPr>
            <a:r>
              <a:rPr lang="ru-RU" sz="1600" b="1" spc="-45" dirty="0" smtClean="0">
                <a:solidFill>
                  <a:srgbClr val="002060"/>
                </a:solidFill>
                <a:latin typeface="Cambria"/>
                <a:cs typeface="Cambria"/>
              </a:rPr>
              <a:t>По каким критериям я буду определять достаточность?</a:t>
            </a:r>
          </a:p>
          <a:p>
            <a:pPr marL="1481455" marR="5080" indent="-1469390">
              <a:spcBef>
                <a:spcPts val="800"/>
              </a:spcBef>
              <a:defRPr/>
            </a:pPr>
            <a:r>
              <a:rPr lang="ru-RU" sz="1600" b="1" spc="-45" dirty="0" smtClean="0">
                <a:solidFill>
                  <a:srgbClr val="FF0000"/>
                </a:solidFill>
                <a:latin typeface="Cambria"/>
                <a:cs typeface="Cambria"/>
              </a:rPr>
              <a:t>Очевидно, что понятие «достаточности» - не достижимое.</a:t>
            </a:r>
          </a:p>
          <a:p>
            <a:pPr marL="1481455" marR="5080" indent="-1469390">
              <a:spcBef>
                <a:spcPts val="800"/>
              </a:spcBef>
              <a:defRPr/>
            </a:pPr>
            <a:r>
              <a:rPr lang="ru-RU" sz="1600" b="1" spc="-45" dirty="0" smtClean="0">
                <a:solidFill>
                  <a:srgbClr val="002060"/>
                </a:solidFill>
                <a:latin typeface="Cambria"/>
                <a:cs typeface="Cambria"/>
              </a:rPr>
              <a:t>Соответственно,  быть «полностью достаточным», чтобы много зарабатывать НЕВОЗМОЖНО. </a:t>
            </a:r>
            <a:r>
              <a:rPr lang="ru-RU" sz="1600" b="1" u="sng" spc="-45" dirty="0" smtClean="0">
                <a:solidFill>
                  <a:srgbClr val="002060"/>
                </a:solidFill>
                <a:latin typeface="Cambria"/>
                <a:cs typeface="Cambria"/>
              </a:rPr>
              <a:t>Всегда будет область незнания. </a:t>
            </a:r>
          </a:p>
        </p:txBody>
      </p:sp>
    </p:spTree>
    <p:extLst>
      <p:ext uri="{BB962C8B-B14F-4D97-AF65-F5344CB8AC3E}">
        <p14:creationId xmlns:p14="http://schemas.microsoft.com/office/powerpoint/2010/main" xmlns="" val="682238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83B7A6A-8C96-46D1-A789-087EE92187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2741"/>
          </a:xfrm>
          <a:prstGeom prst="rect">
            <a:avLst/>
          </a:prstGeom>
        </p:spPr>
      </p:pic>
      <p:sp>
        <p:nvSpPr>
          <p:cNvPr id="11" name="object 6"/>
          <p:cNvSpPr txBox="1">
            <a:spLocks/>
          </p:cNvSpPr>
          <p:nvPr/>
        </p:nvSpPr>
        <p:spPr>
          <a:xfrm>
            <a:off x="1835696" y="1142"/>
            <a:ext cx="6696744" cy="1859483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481455" marR="5080" indent="-1469390">
              <a:spcBef>
                <a:spcPts val="800"/>
              </a:spcBef>
              <a:defRPr/>
            </a:pPr>
            <a:r>
              <a:rPr lang="ru-RU" sz="2000" b="1" spc="-45" dirty="0" smtClean="0">
                <a:solidFill>
                  <a:srgbClr val="D4A786"/>
                </a:solidFill>
                <a:latin typeface="Cambria"/>
                <a:ea typeface="+mj-ea"/>
                <a:cs typeface="Cambria"/>
              </a:rPr>
              <a:t>КАК </a:t>
            </a:r>
            <a:r>
              <a:rPr lang="ru-RU" sz="2000" b="1" spc="-45" dirty="0" smtClean="0">
                <a:solidFill>
                  <a:srgbClr val="D4A786"/>
                </a:solidFill>
                <a:latin typeface="Cambria"/>
                <a:ea typeface="+mj-ea"/>
                <a:cs typeface="Cambria"/>
              </a:rPr>
              <a:t> ПЕРЕСТАТЬ «ЖЕВАТЬ» МЫСЛИТЕЛЬНУЮ «ЖВАЧКУ»?</a:t>
            </a:r>
          </a:p>
          <a:p>
            <a:pPr marL="1481455" marR="5080" indent="-1469390">
              <a:spcBef>
                <a:spcPts val="800"/>
              </a:spcBef>
              <a:defRPr/>
            </a:pPr>
            <a:r>
              <a:rPr lang="ru-RU" sz="2000" b="1" spc="-45" dirty="0" smtClean="0">
                <a:solidFill>
                  <a:srgbClr val="002060"/>
                </a:solidFill>
                <a:latin typeface="Cambria"/>
                <a:ea typeface="+mj-ea"/>
                <a:cs typeface="Cambria"/>
              </a:rPr>
              <a:t>Отделить </a:t>
            </a:r>
            <a:r>
              <a:rPr lang="ru-RU" sz="2000" b="1" spc="-45" dirty="0" smtClean="0">
                <a:solidFill>
                  <a:srgbClr val="002060"/>
                </a:solidFill>
                <a:latin typeface="Cambria"/>
                <a:ea typeface="+mj-ea"/>
                <a:cs typeface="Cambria"/>
              </a:rPr>
              <a:t>правду от </a:t>
            </a:r>
            <a:r>
              <a:rPr lang="ru-RU" sz="2000" b="1" spc="-45" dirty="0" smtClean="0">
                <a:solidFill>
                  <a:srgbClr val="002060"/>
                </a:solidFill>
                <a:latin typeface="Cambria"/>
                <a:ea typeface="+mj-ea"/>
                <a:cs typeface="Cambria"/>
              </a:rPr>
              <a:t>домыслов!</a:t>
            </a:r>
            <a:endParaRPr lang="ru-RU" sz="2000" b="1" spc="-45" dirty="0" smtClean="0">
              <a:solidFill>
                <a:srgbClr val="002060"/>
              </a:solidFill>
              <a:latin typeface="Cambria"/>
              <a:ea typeface="+mj-ea"/>
              <a:cs typeface="Cambria"/>
            </a:endParaRPr>
          </a:p>
          <a:p>
            <a:pPr marL="1481455" marR="5080" indent="-1469390">
              <a:spcBef>
                <a:spcPts val="800"/>
              </a:spcBef>
              <a:defRPr/>
            </a:pPr>
            <a:endParaRPr lang="en-US" sz="2000" b="1" spc="-45" dirty="0" smtClean="0">
              <a:solidFill>
                <a:srgbClr val="D4A786"/>
              </a:solidFill>
              <a:latin typeface="Cambria"/>
              <a:ea typeface="+mj-ea"/>
              <a:cs typeface="Cambria"/>
            </a:endParaRPr>
          </a:p>
          <a:p>
            <a:pPr marL="1481455" marR="5080" lvl="0" indent="-1469390" fontAlgn="auto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2000" b="1" spc="-45" dirty="0">
              <a:solidFill>
                <a:srgbClr val="D4A786"/>
              </a:solidFill>
              <a:latin typeface="Cambria"/>
              <a:ea typeface="+mj-e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7704" y="1203598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81455" marR="5080" indent="-1469390">
              <a:spcBef>
                <a:spcPts val="800"/>
              </a:spcBef>
              <a:defRPr/>
            </a:pPr>
            <a:r>
              <a:rPr lang="ru-RU" b="1" spc="-45" dirty="0" smtClean="0">
                <a:solidFill>
                  <a:srgbClr val="002060"/>
                </a:solidFill>
                <a:latin typeface="Cambria"/>
                <a:cs typeface="Cambria"/>
              </a:rPr>
              <a:t>Разберем убеждение  «</a:t>
            </a:r>
            <a:r>
              <a:rPr lang="ru-RU" b="1" dirty="0" smtClean="0">
                <a:solidFill>
                  <a:srgbClr val="002060"/>
                </a:solidFill>
                <a:latin typeface="Cambria"/>
                <a:cs typeface="Cambria"/>
              </a:rPr>
              <a:t>Я </a:t>
            </a:r>
            <a:r>
              <a:rPr lang="ru-RU" b="1" dirty="0" smtClean="0">
                <a:solidFill>
                  <a:srgbClr val="002060"/>
                </a:solidFill>
                <a:latin typeface="Cambria"/>
                <a:cs typeface="Cambria"/>
              </a:rPr>
              <a:t>недостаточен для того, чтобы много </a:t>
            </a:r>
            <a:r>
              <a:rPr lang="ru-RU" b="1" dirty="0" smtClean="0">
                <a:solidFill>
                  <a:srgbClr val="002060"/>
                </a:solidFill>
                <a:latin typeface="Cambria"/>
                <a:cs typeface="Cambria"/>
              </a:rPr>
              <a:t>зарабатывать»</a:t>
            </a:r>
            <a:endParaRPr lang="ru-RU" b="1" spc="-45" dirty="0" smtClean="0">
              <a:solidFill>
                <a:srgbClr val="002060"/>
              </a:solidFill>
              <a:latin typeface="Cambria"/>
              <a:cs typeface="Cambria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="" xmlns:a16="http://schemas.microsoft.com/office/drawing/2014/main" id="{E86DA0EA-939B-DDD9-B4DC-312D016CA1B3}"/>
              </a:ext>
            </a:extLst>
          </p:cNvPr>
          <p:cNvCxnSpPr/>
          <p:nvPr/>
        </p:nvCxnSpPr>
        <p:spPr>
          <a:xfrm>
            <a:off x="1907704" y="1923678"/>
            <a:ext cx="1027071" cy="0"/>
          </a:xfrm>
          <a:prstGeom prst="line">
            <a:avLst/>
          </a:prstGeom>
          <a:ln w="38100">
            <a:solidFill>
              <a:srgbClr val="F25729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907704" y="2067694"/>
            <a:ext cx="6984776" cy="2718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81455" marR="5080" indent="-1469390">
              <a:spcBef>
                <a:spcPts val="800"/>
              </a:spcBef>
              <a:defRPr/>
            </a:pPr>
            <a:r>
              <a:rPr lang="ru-RU" sz="1600" b="1" spc="-45" dirty="0" smtClean="0">
                <a:solidFill>
                  <a:srgbClr val="002060"/>
                </a:solidFill>
                <a:latin typeface="Cambria"/>
                <a:cs typeface="Cambria"/>
              </a:rPr>
              <a:t>Задайте себе </a:t>
            </a:r>
            <a:r>
              <a:rPr lang="ru-RU" sz="1600" b="1" spc="-45" dirty="0" smtClean="0">
                <a:solidFill>
                  <a:srgbClr val="002060"/>
                </a:solidFill>
                <a:latin typeface="Cambria"/>
                <a:cs typeface="Cambria"/>
              </a:rPr>
              <a:t> проявляющие истину вопросы:</a:t>
            </a:r>
          </a:p>
          <a:p>
            <a:pPr marL="1481455" marR="5080" indent="-1469390">
              <a:spcBef>
                <a:spcPts val="800"/>
              </a:spcBef>
              <a:defRPr/>
            </a:pPr>
            <a:r>
              <a:rPr lang="ru-RU" sz="1600" b="1" spc="-45" dirty="0" smtClean="0">
                <a:solidFill>
                  <a:srgbClr val="002060"/>
                </a:solidFill>
                <a:latin typeface="Cambria"/>
                <a:cs typeface="Cambria"/>
              </a:rPr>
              <a:t>4. Зачем я придумал себе это верование? (Поиск скрытых выгод)</a:t>
            </a:r>
          </a:p>
          <a:p>
            <a:pPr marL="1481455" marR="5080" indent="-1469390">
              <a:spcBef>
                <a:spcPts val="800"/>
              </a:spcBef>
              <a:defRPr/>
            </a:pPr>
            <a:r>
              <a:rPr lang="ru-RU" sz="1600" b="1" spc="-45" dirty="0" smtClean="0">
                <a:solidFill>
                  <a:srgbClr val="002060"/>
                </a:solidFill>
                <a:latin typeface="Cambria"/>
                <a:cs typeface="Cambria"/>
              </a:rPr>
              <a:t>5. Чего на самом деле я боюсь?</a:t>
            </a:r>
          </a:p>
          <a:p>
            <a:pPr marL="1481455" marR="5080" indent="-1469390">
              <a:spcBef>
                <a:spcPts val="800"/>
              </a:spcBef>
              <a:defRPr/>
            </a:pPr>
            <a:r>
              <a:rPr lang="ru-RU" sz="1600" b="1" spc="-45" dirty="0" smtClean="0">
                <a:solidFill>
                  <a:srgbClr val="002060"/>
                </a:solidFill>
                <a:latin typeface="Cambria"/>
                <a:cs typeface="Cambria"/>
              </a:rPr>
              <a:t>Например, если вдруг выяснится, что я достаточен для того, чтобы заработать большие деньги, то на меня свалится ответственность, которую я не смогу вывезти. </a:t>
            </a:r>
          </a:p>
          <a:p>
            <a:pPr marL="1481455" marR="5080" indent="-1469390">
              <a:spcBef>
                <a:spcPts val="800"/>
              </a:spcBef>
              <a:defRPr/>
            </a:pPr>
            <a:r>
              <a:rPr lang="ru-RU" sz="1600" b="1" spc="-45" dirty="0" smtClean="0">
                <a:solidFill>
                  <a:srgbClr val="7030A0"/>
                </a:solidFill>
                <a:latin typeface="Cambria"/>
                <a:cs typeface="Cambria"/>
              </a:rPr>
              <a:t>Радостная новость! Вы уже несете ответственность в том объеме, который ранее вам казался большим! А значит и с новой ответственностью тоже справитесь!</a:t>
            </a:r>
          </a:p>
        </p:txBody>
      </p:sp>
    </p:spTree>
    <p:extLst>
      <p:ext uri="{BB962C8B-B14F-4D97-AF65-F5344CB8AC3E}">
        <p14:creationId xmlns:p14="http://schemas.microsoft.com/office/powerpoint/2010/main" xmlns="" val="682238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83B7A6A-8C96-46D1-A789-087EE92187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2741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907704" y="2067694"/>
            <a:ext cx="698477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81455" marR="5080" indent="-1469390" algn="ctr">
              <a:spcBef>
                <a:spcPts val="800"/>
              </a:spcBef>
              <a:defRPr/>
            </a:pPr>
            <a:r>
              <a:rPr lang="ru-RU" sz="4600" b="1" spc="-45" dirty="0" smtClean="0">
                <a:solidFill>
                  <a:srgbClr val="D4A786"/>
                </a:solidFill>
                <a:latin typeface="Cambria"/>
                <a:ea typeface="+mj-ea"/>
                <a:cs typeface="Cambria"/>
              </a:rPr>
              <a:t>Вопросы и ответы</a:t>
            </a:r>
          </a:p>
        </p:txBody>
      </p:sp>
    </p:spTree>
    <p:extLst>
      <p:ext uri="{BB962C8B-B14F-4D97-AF65-F5344CB8AC3E}">
        <p14:creationId xmlns:p14="http://schemas.microsoft.com/office/powerpoint/2010/main" xmlns="" val="682238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83B7A6A-8C96-46D1-A789-087EE92187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274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79712" y="483518"/>
            <a:ext cx="6008712" cy="839143"/>
          </a:xfrm>
        </p:spPr>
        <p:txBody>
          <a:bodyPr/>
          <a:lstStyle/>
          <a:p>
            <a:pPr algn="ctr"/>
            <a:r>
              <a:rPr lang="ru-RU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2987824" y="1491630"/>
            <a:ext cx="5001815" cy="445393"/>
          </a:xfrm>
        </p:spPr>
        <p:txBody>
          <a:bodyPr/>
          <a:lstStyle/>
          <a:p>
            <a:r>
              <a:rPr lang="ru-RU" dirty="0"/>
              <a:t>Спикер</a:t>
            </a:r>
            <a:r>
              <a:rPr lang="ru-RU" dirty="0" smtClean="0"/>
              <a:t>: </a:t>
            </a:r>
            <a:r>
              <a:rPr lang="ru-RU" dirty="0" err="1" smtClean="0"/>
              <a:t>Лаура</a:t>
            </a:r>
            <a:r>
              <a:rPr lang="ru-RU" dirty="0" smtClean="0"/>
              <a:t> </a:t>
            </a:r>
            <a:r>
              <a:rPr lang="ru-RU" dirty="0" err="1" smtClean="0"/>
              <a:t>Сумбатян</a:t>
            </a:r>
            <a:endParaRPr lang="ru-RU" dirty="0"/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xmlns="" id="{E21D9AC3-EE1D-4CBF-8B12-0CF3A9ACE245}"/>
              </a:ext>
            </a:extLst>
          </p:cNvPr>
          <p:cNvSpPr txBox="1">
            <a:spLocks/>
          </p:cNvSpPr>
          <p:nvPr/>
        </p:nvSpPr>
        <p:spPr>
          <a:xfrm>
            <a:off x="2987824" y="2427734"/>
            <a:ext cx="4384104" cy="44539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QR</a:t>
            </a:r>
            <a:r>
              <a:rPr lang="ru-RU" dirty="0"/>
              <a:t>-код на личную страничку в Каталоге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3075806"/>
            <a:ext cx="1936286" cy="1835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69766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83B7A6A-8C96-46D1-A789-087EE92187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379"/>
            <a:ext cx="9144000" cy="5142741"/>
          </a:xfrm>
          <a:prstGeom prst="rect">
            <a:avLst/>
          </a:prstGeom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23478"/>
            <a:ext cx="1288214" cy="1220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xmlns="" id="{15EE857C-9362-664E-993A-596537C115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723" b="723"/>
          <a:stretch/>
        </p:blipFill>
        <p:spPr bwMode="auto">
          <a:xfrm>
            <a:off x="1835696" y="1419622"/>
            <a:ext cx="1566613" cy="1638007"/>
          </a:xfrm>
          <a:prstGeom prst="ellipse">
            <a:avLst/>
          </a:prstGeom>
          <a:ln w="63500" cap="rnd">
            <a:solidFill>
              <a:schemeClr val="bg1"/>
            </a:solidFill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4139952" y="267494"/>
            <a:ext cx="3096344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1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Моя визитка в каталоге партнеров РГР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3419872" y="555526"/>
            <a:ext cx="588580" cy="10511"/>
          </a:xfrm>
          <a:prstGeom prst="straightConnector1">
            <a:avLst/>
          </a:prstGeom>
          <a:ln w="317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Заголовок 1">
            <a:extLst>
              <a:ext uri="{FF2B5EF4-FFF2-40B4-BE49-F238E27FC236}">
                <a16:creationId xmlns="" xmlns:a16="http://schemas.microsoft.com/office/drawing/2014/main" id="{61236FCF-EA61-4D6D-96CA-83ADEFB2805D}"/>
              </a:ext>
            </a:extLst>
          </p:cNvPr>
          <p:cNvSpPr txBox="1">
            <a:spLocks/>
          </p:cNvSpPr>
          <p:nvPr/>
        </p:nvSpPr>
        <p:spPr>
          <a:xfrm>
            <a:off x="3923928" y="987574"/>
            <a:ext cx="3672408" cy="3558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R="0" lvl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2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Лаура</a:t>
            </a:r>
            <a:r>
              <a:rPr lang="ru-R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Сумбатян</a:t>
            </a:r>
            <a:endParaRPr lang="ru-RU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1347614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3923929" y="1347614"/>
            <a:ext cx="5220072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Сертифицированный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коуч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с подтвержденным уровнем АCC ICF, психолог, мотивационный спикер.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923928" y="1923678"/>
            <a:ext cx="4968552" cy="67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С 2019 г. сотрудничаю с ООО «Компания по управлению недвижимостью «Титул» (сеть АН в г. Ростове-на-Дону входит в топ-10, более 20 лет на рынке). </a:t>
            </a: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1995686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3995936" y="2643758"/>
            <a:ext cx="4896544" cy="67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Подтвержденный опыт в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коучинге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670+ часов в направлениях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лайф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- и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бизнес-коучинг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с клиентами по всей России и за рубежом. 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2715766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4067944" y="3363838"/>
            <a:ext cx="5076056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Автор и ведущая тренингов, направленных на постановку истинных целей и проработку страхов, увеличение финансовых результатов через стабилизацию внутреннего состояния и повышение уровня энергии.</a:t>
            </a:r>
          </a:p>
        </p:txBody>
      </p:sp>
      <p:pic>
        <p:nvPicPr>
          <p:cNvPr id="20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5856" y="3435846"/>
            <a:ext cx="751990" cy="75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51720" y="4011910"/>
            <a:ext cx="935420" cy="935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4"/>
          <p:cNvSpPr txBox="1"/>
          <p:nvPr/>
        </p:nvSpPr>
        <p:spPr>
          <a:xfrm>
            <a:off x="2987824" y="4299942"/>
            <a:ext cx="6471096" cy="4924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b="1" i="1" dirty="0" err="1">
                <a:latin typeface="Roboto Condensed" panose="02000000000000000000" pitchFamily="2" charset="0"/>
                <a:ea typeface="Roboto Condensed" panose="02000000000000000000" pitchFamily="2" charset="0"/>
              </a:rPr>
              <a:t>Со</a:t>
            </a:r>
            <a:r>
              <a:rPr lang="en-US" sz="1600" b="1" i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en-US" sz="1600" b="1" i="1" dirty="0" err="1">
                <a:latin typeface="Roboto Condensed" panose="02000000000000000000" pitchFamily="2" charset="0"/>
                <a:ea typeface="Roboto Condensed" panose="02000000000000000000" pitchFamily="2" charset="0"/>
              </a:rPr>
              <a:t>мной</a:t>
            </a:r>
            <a:r>
              <a:rPr lang="en-US" sz="1600" b="1" i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en-US" sz="1600" b="1" i="1" dirty="0" err="1">
                <a:latin typeface="Roboto Condensed" panose="02000000000000000000" pitchFamily="2" charset="0"/>
                <a:ea typeface="Roboto Condensed" panose="02000000000000000000" pitchFamily="2" charset="0"/>
              </a:rPr>
              <a:t>можно</a:t>
            </a:r>
            <a:r>
              <a:rPr lang="en-US" sz="1600" b="1" i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en-US" sz="1600" b="1" i="1" dirty="0" err="1">
                <a:latin typeface="Roboto Condensed" panose="02000000000000000000" pitchFamily="2" charset="0"/>
                <a:ea typeface="Roboto Condensed" panose="02000000000000000000" pitchFamily="2" charset="0"/>
              </a:rPr>
              <a:t>конфиденциально</a:t>
            </a:r>
            <a:r>
              <a:rPr lang="en-US" sz="1600" b="1" i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r>
              <a:rPr lang="en-US" sz="1600" b="1" i="1" dirty="0" err="1">
                <a:latin typeface="Roboto Condensed" panose="02000000000000000000" pitchFamily="2" charset="0"/>
                <a:ea typeface="Roboto Condensed" panose="02000000000000000000" pitchFamily="2" charset="0"/>
              </a:rPr>
              <a:t>безопасно</a:t>
            </a:r>
            <a:r>
              <a:rPr lang="en-US" sz="1600" b="1" i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, </a:t>
            </a:r>
            <a:endParaRPr lang="ru-RU" sz="1600" b="1" i="1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>
              <a:spcBef>
                <a:spcPct val="0"/>
              </a:spcBef>
            </a:pPr>
            <a:r>
              <a:rPr lang="en-US" sz="1600" b="1" i="1" dirty="0" err="1">
                <a:latin typeface="Roboto Condensed" panose="02000000000000000000" pitchFamily="2" charset="0"/>
                <a:ea typeface="Roboto Condensed" panose="02000000000000000000" pitchFamily="2" charset="0"/>
              </a:rPr>
              <a:t>бережно</a:t>
            </a:r>
            <a:r>
              <a:rPr lang="en-US" sz="1600" b="1" i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 и </a:t>
            </a:r>
            <a:r>
              <a:rPr lang="en-US" sz="1600" b="1" i="1" dirty="0" err="1">
                <a:latin typeface="Roboto Condensed" panose="02000000000000000000" pitchFamily="2" charset="0"/>
                <a:ea typeface="Roboto Condensed" panose="02000000000000000000" pitchFamily="2" charset="0"/>
              </a:rPr>
              <a:t>результативно</a:t>
            </a:r>
            <a:r>
              <a:rPr lang="en-US" sz="1600" b="1" i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en-US" sz="1600" b="1" i="1" dirty="0" err="1">
                <a:latin typeface="Roboto Condensed" panose="02000000000000000000" pitchFamily="2" charset="0"/>
                <a:ea typeface="Roboto Condensed" panose="02000000000000000000" pitchFamily="2" charset="0"/>
              </a:rPr>
              <a:t>говорить</a:t>
            </a:r>
            <a:r>
              <a:rPr lang="en-US" sz="1600" b="1" i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en-US" sz="1600" b="1" i="1" dirty="0" err="1">
                <a:latin typeface="Roboto Condensed" panose="02000000000000000000" pitchFamily="2" charset="0"/>
                <a:ea typeface="Roboto Condensed" panose="02000000000000000000" pitchFamily="2" charset="0"/>
              </a:rPr>
              <a:t>на</a:t>
            </a:r>
            <a:r>
              <a:rPr lang="en-US" sz="1600" b="1" i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en-US" sz="1600" b="1" i="1" dirty="0" err="1">
                <a:latin typeface="Roboto Condensed" panose="02000000000000000000" pitchFamily="2" charset="0"/>
                <a:ea typeface="Roboto Condensed" panose="02000000000000000000" pitchFamily="2" charset="0"/>
              </a:rPr>
              <a:t>любые</a:t>
            </a:r>
            <a:r>
              <a:rPr lang="en-US" sz="1600" b="1" i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en-US" sz="1600" b="1" i="1" dirty="0" err="1">
                <a:latin typeface="Roboto Condensed" panose="02000000000000000000" pitchFamily="2" charset="0"/>
                <a:ea typeface="Roboto Condensed" panose="02000000000000000000" pitchFamily="2" charset="0"/>
              </a:rPr>
              <a:t>темы</a:t>
            </a:r>
            <a:r>
              <a:rPr lang="en-US" sz="1600" i="1" dirty="0">
                <a:latin typeface="Roboto Condensed" panose="02000000000000000000" pitchFamily="2" charset="0"/>
                <a:ea typeface="Roboto Condensed" panose="02000000000000000000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68223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83B7A6A-8C96-46D1-A789-087EE92187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2741"/>
          </a:xfrm>
          <a:prstGeom prst="rect">
            <a:avLst/>
          </a:prstGeom>
        </p:spPr>
      </p:pic>
      <p:sp>
        <p:nvSpPr>
          <p:cNvPr id="5" name="Овал 4"/>
          <p:cNvSpPr/>
          <p:nvPr/>
        </p:nvSpPr>
        <p:spPr>
          <a:xfrm>
            <a:off x="1835696" y="1707654"/>
            <a:ext cx="2448272" cy="249974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42" name="Picture 2" descr="https://avatars.dzeninfra.ru/get-zen_doc/170671/pub_64ef6bb689f26639f28503c8_64ef6c35113e7a6a577542aa/scale_12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2067694"/>
            <a:ext cx="1438776" cy="1796429"/>
          </a:xfrm>
          <a:prstGeom prst="rect">
            <a:avLst/>
          </a:prstGeom>
          <a:noFill/>
        </p:spPr>
      </p:pic>
      <p:sp>
        <p:nvSpPr>
          <p:cNvPr id="11" name="object 4"/>
          <p:cNvSpPr txBox="1"/>
          <p:nvPr/>
        </p:nvSpPr>
        <p:spPr>
          <a:xfrm>
            <a:off x="4211960" y="411510"/>
            <a:ext cx="4788024" cy="30598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ru-RU" sz="2200" b="1" spc="95" dirty="0" err="1" smtClean="0">
                <a:solidFill>
                  <a:srgbClr val="D4A786"/>
                </a:solidFill>
                <a:latin typeface="Cambria"/>
                <a:cs typeface="Cambria"/>
              </a:rPr>
              <a:t>Самоценность</a:t>
            </a:r>
            <a:r>
              <a:rPr lang="ru-RU" sz="2200" b="1" spc="95" dirty="0" smtClean="0">
                <a:solidFill>
                  <a:srgbClr val="D4A786"/>
                </a:solidFill>
                <a:latin typeface="Cambria"/>
                <a:cs typeface="Cambria"/>
              </a:rPr>
              <a:t> - </a:t>
            </a:r>
            <a:r>
              <a:rPr lang="ru-RU" sz="2200" b="1" spc="95" dirty="0" smtClean="0">
                <a:solidFill>
                  <a:srgbClr val="002060"/>
                </a:solidFill>
                <a:latin typeface="Cambria"/>
                <a:cs typeface="Cambria"/>
              </a:rPr>
              <a:t>это отношение к себе, при котором я уважаю и люблю себя без привязки к результатам и внешней оценке, отношение к себе, как к достойному уважения и значимому по праву рождения. Это внутреннее безусловное принятие себя!</a:t>
            </a:r>
            <a:endParaRPr sz="2200" dirty="0">
              <a:solidFill>
                <a:srgbClr val="002060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223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83B7A6A-8C96-46D1-A789-087EE92187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2741"/>
          </a:xfrm>
          <a:prstGeom prst="rect">
            <a:avLst/>
          </a:prstGeom>
        </p:spPr>
      </p:pic>
      <p:sp>
        <p:nvSpPr>
          <p:cNvPr id="11" name="object 4"/>
          <p:cNvSpPr txBox="1"/>
          <p:nvPr/>
        </p:nvSpPr>
        <p:spPr>
          <a:xfrm>
            <a:off x="5220072" y="411510"/>
            <a:ext cx="3779912" cy="33983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ru-RU" sz="2200" b="1" spc="95" dirty="0" smtClean="0">
                <a:solidFill>
                  <a:srgbClr val="D4A786"/>
                </a:solidFill>
                <a:latin typeface="Cambria"/>
                <a:cs typeface="Cambria"/>
              </a:rPr>
              <a:t>Системный сбой происходит, если</a:t>
            </a:r>
            <a:endParaRPr lang="ru-RU" sz="2200" b="1" spc="95" dirty="0" smtClean="0">
              <a:solidFill>
                <a:srgbClr val="D4A786"/>
              </a:solidFill>
              <a:latin typeface="Cambria"/>
              <a:cs typeface="Cambria"/>
            </a:endParaRPr>
          </a:p>
          <a:p>
            <a:pPr algn="ctr"/>
            <a:endParaRPr lang="ru-RU" sz="2200" b="1" spc="95" dirty="0" smtClean="0">
              <a:solidFill>
                <a:srgbClr val="D4A786"/>
              </a:solidFill>
              <a:latin typeface="Cambria"/>
              <a:cs typeface="Cambria"/>
            </a:endParaRPr>
          </a:p>
          <a:p>
            <a:pPr algn="ctr"/>
            <a:r>
              <a:rPr lang="ru-RU" sz="2200" b="1" spc="95" dirty="0" smtClean="0">
                <a:solidFill>
                  <a:schemeClr val="tx2"/>
                </a:solidFill>
                <a:latin typeface="Cambria"/>
                <a:cs typeface="Cambria"/>
              </a:rPr>
              <a:t>руководитель </a:t>
            </a:r>
            <a:r>
              <a:rPr lang="ru-RU" sz="2200" b="1" spc="95" dirty="0" smtClean="0">
                <a:solidFill>
                  <a:schemeClr val="tx2"/>
                </a:solidFill>
                <a:latin typeface="Cambria"/>
                <a:cs typeface="Cambria"/>
              </a:rPr>
              <a:t>не обладает </a:t>
            </a:r>
            <a:r>
              <a:rPr lang="ru-RU" sz="2200" b="1" spc="95" dirty="0" err="1" smtClean="0">
                <a:solidFill>
                  <a:schemeClr val="tx2"/>
                </a:solidFill>
                <a:latin typeface="Cambria"/>
                <a:cs typeface="Cambria"/>
              </a:rPr>
              <a:t>самоценностью</a:t>
            </a:r>
            <a:r>
              <a:rPr lang="ru-RU" sz="2200" b="1" spc="95" dirty="0" smtClean="0">
                <a:solidFill>
                  <a:schemeClr val="tx2"/>
                </a:solidFill>
                <a:latin typeface="Cambria"/>
                <a:cs typeface="Cambria"/>
              </a:rPr>
              <a:t> и / или транслирует </a:t>
            </a:r>
            <a:r>
              <a:rPr lang="ru-RU" sz="2200" b="1" spc="95" dirty="0" smtClean="0">
                <a:solidFill>
                  <a:schemeClr val="tx2"/>
                </a:solidFill>
                <a:latin typeface="Cambria"/>
                <a:cs typeface="Cambria"/>
              </a:rPr>
              <a:t>отношение к сотрудникам, как к </a:t>
            </a:r>
            <a:r>
              <a:rPr lang="ru-RU" sz="2200" b="1" spc="95" dirty="0" smtClean="0">
                <a:solidFill>
                  <a:schemeClr val="tx2"/>
                </a:solidFill>
                <a:latin typeface="Cambria"/>
                <a:cs typeface="Cambria"/>
              </a:rPr>
              <a:t>не обладающим </a:t>
            </a:r>
            <a:r>
              <a:rPr lang="ru-RU" sz="2200" b="1" spc="95" dirty="0" err="1" smtClean="0">
                <a:solidFill>
                  <a:schemeClr val="tx2"/>
                </a:solidFill>
                <a:latin typeface="Cambria"/>
                <a:cs typeface="Cambria"/>
              </a:rPr>
              <a:t>самоценностью</a:t>
            </a:r>
            <a:r>
              <a:rPr lang="ru-RU" sz="2200" b="1" spc="95" dirty="0" smtClean="0">
                <a:solidFill>
                  <a:schemeClr val="tx2"/>
                </a:solidFill>
                <a:latin typeface="Cambria"/>
                <a:cs typeface="Cambria"/>
              </a:rPr>
              <a:t>.</a:t>
            </a:r>
            <a:endParaRPr sz="2200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25602" name="AutoShape 2" descr="Произошел глобальный сбой систем Window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4" name="AutoShape 4" descr="https://mixnews.lv/wp-content/uploads/2024/07/19/i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6" name="AutoShape 6" descr="Системный сбой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8" name="AutoShape 8" descr="Системный сбой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10" name="AutoShape 10" descr="Системный сбой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12" name="AutoShape 12" descr="Системный сбой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14" name="AutoShape 14" descr="Системный сбой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835696" y="1779662"/>
            <a:ext cx="3312368" cy="23042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616" name="AutoShape 16" descr="Системный сбой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5618" name="Picture 18" descr="https://d-russia.ru/wp-content/uploads/2021/10/dn-bme7xuaaqod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995686"/>
            <a:ext cx="2863305" cy="19088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68223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83B7A6A-8C96-46D1-A789-087EE92187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2741"/>
          </a:xfrm>
          <a:prstGeom prst="rect">
            <a:avLst/>
          </a:prstGeom>
        </p:spPr>
      </p:pic>
      <p:sp>
        <p:nvSpPr>
          <p:cNvPr id="11" name="object 4"/>
          <p:cNvSpPr txBox="1"/>
          <p:nvPr/>
        </p:nvSpPr>
        <p:spPr>
          <a:xfrm>
            <a:off x="5292080" y="195486"/>
            <a:ext cx="3851920" cy="2167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ru-RU" sz="2200" b="1" spc="95" dirty="0" smtClean="0">
                <a:solidFill>
                  <a:srgbClr val="D4A786"/>
                </a:solidFill>
                <a:latin typeface="Cambria"/>
                <a:cs typeface="Cambria"/>
              </a:rPr>
              <a:t>Что тогда с деньгами?</a:t>
            </a:r>
          </a:p>
          <a:p>
            <a:pPr algn="ctr"/>
            <a:endParaRPr lang="ru-RU" sz="2200" b="1" spc="95" dirty="0" smtClean="0">
              <a:solidFill>
                <a:srgbClr val="D4A786"/>
              </a:solidFill>
              <a:latin typeface="Cambria"/>
              <a:cs typeface="Cambria"/>
            </a:endParaRPr>
          </a:p>
          <a:p>
            <a:r>
              <a:rPr lang="ru-RU" sz="1600" b="1" spc="95" dirty="0" smtClean="0">
                <a:solidFill>
                  <a:srgbClr val="002060"/>
                </a:solidFill>
                <a:latin typeface="Cambria"/>
                <a:cs typeface="Cambria"/>
              </a:rPr>
              <a:t>Когда </a:t>
            </a:r>
            <a:r>
              <a:rPr lang="ru-RU" sz="1600" b="1" spc="95" dirty="0" err="1" smtClean="0">
                <a:solidFill>
                  <a:srgbClr val="002060"/>
                </a:solidFill>
                <a:latin typeface="Cambria"/>
                <a:cs typeface="Cambria"/>
              </a:rPr>
              <a:t>самоценность</a:t>
            </a:r>
            <a:r>
              <a:rPr lang="ru-RU" sz="1600" b="1" spc="95" dirty="0" smtClean="0">
                <a:solidFill>
                  <a:srgbClr val="002060"/>
                </a:solidFill>
                <a:latin typeface="Cambria"/>
                <a:cs typeface="Cambria"/>
              </a:rPr>
              <a:t> на нуле или </a:t>
            </a:r>
            <a:r>
              <a:rPr lang="ru-RU" sz="1600" b="1" spc="95" dirty="0" smtClean="0">
                <a:solidFill>
                  <a:srgbClr val="002060"/>
                </a:solidFill>
                <a:latin typeface="Cambria"/>
                <a:cs typeface="Cambria"/>
              </a:rPr>
              <a:t> </a:t>
            </a:r>
            <a:r>
              <a:rPr lang="ru-RU" sz="1600" b="1" spc="95" dirty="0" smtClean="0">
                <a:solidFill>
                  <a:srgbClr val="002060"/>
                </a:solidFill>
                <a:latin typeface="Cambria"/>
                <a:cs typeface="Cambria"/>
              </a:rPr>
              <a:t>зависит от денег, то </a:t>
            </a:r>
            <a:r>
              <a:rPr lang="ru-RU" sz="1600" b="1" spc="95" dirty="0" smtClean="0">
                <a:solidFill>
                  <a:srgbClr val="002060"/>
                </a:solidFill>
                <a:latin typeface="Cambria"/>
                <a:cs typeface="Cambria"/>
              </a:rPr>
              <a:t>человек имеет и крайне низкий уровень финансовых притязаний.</a:t>
            </a:r>
          </a:p>
          <a:p>
            <a:endParaRPr lang="ru-RU" sz="1600" b="1" spc="95" dirty="0" smtClean="0">
              <a:solidFill>
                <a:srgbClr val="002060"/>
              </a:solidFill>
              <a:latin typeface="Cambria"/>
              <a:cs typeface="Cambria"/>
            </a:endParaRPr>
          </a:p>
          <a:p>
            <a:r>
              <a:rPr lang="ru-RU" sz="1600" b="1" spc="95" dirty="0" smtClean="0">
                <a:solidFill>
                  <a:srgbClr val="002060"/>
                </a:solidFill>
                <a:latin typeface="Cambria"/>
                <a:cs typeface="Cambria"/>
              </a:rPr>
              <a:t>И вот почему.  </a:t>
            </a:r>
            <a:endParaRPr lang="ru-RU" sz="1600" b="1" spc="95" dirty="0" smtClean="0">
              <a:solidFill>
                <a:srgbClr val="002060"/>
              </a:solidFill>
              <a:latin typeface="Cambria"/>
              <a:cs typeface="Cambria"/>
            </a:endParaRPr>
          </a:p>
        </p:txBody>
      </p:sp>
      <p:sp>
        <p:nvSpPr>
          <p:cNvPr id="25602" name="AutoShape 2" descr="Произошел глобальный сбой систем Window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4" name="AutoShape 4" descr="https://mixnews.lv/wp-content/uploads/2024/07/19/i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6" name="AutoShape 6" descr="Системный сбой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8" name="AutoShape 8" descr="Системный сбой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10" name="AutoShape 10" descr="Системный сбой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12" name="AutoShape 12" descr="Системный сбой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14" name="AutoShape 14" descr="Системный сбой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835696" y="1779662"/>
            <a:ext cx="3312368" cy="23042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616" name="AutoShape 16" descr="Системный сбой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26" name="AutoShape 2" descr="Деньги: самая большая иллюзия человечества | Ликбез инвестора | Золотой  Запа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28" name="AutoShape 4" descr="самая большая иллюзия человечества — это деньг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30" name="AutoShape 6" descr="самая большая иллюзия человечества — это деньг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32" name="AutoShape 8" descr="Фото: Melnikov Dmitriy/Shutterstock/ФОТОДОМ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34" name="AutoShape 10" descr="Фото: Melnikov Dmitriy/Shutterstock/ФОТОДОМ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36" name="AutoShape 12" descr="Фото: Melnikov Dmitriy/Shutterstock/ФОТОДОМ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6638" name="Picture 14" descr="МФО &quot;А Деньги&quot; стоит ли брать займ? Честный обзор, плюсы и минусы, отзывы |  Бизнес, инвестиции и политика | Дзе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1923678"/>
            <a:ext cx="2808312" cy="206176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68223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83B7A6A-8C96-46D1-A789-087EE92187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2741"/>
          </a:xfrm>
          <a:prstGeom prst="rect">
            <a:avLst/>
          </a:prstGeom>
        </p:spPr>
      </p:pic>
      <p:sp>
        <p:nvSpPr>
          <p:cNvPr id="11" name="object 4"/>
          <p:cNvSpPr txBox="1"/>
          <p:nvPr/>
        </p:nvSpPr>
        <p:spPr>
          <a:xfrm>
            <a:off x="5148064" y="411510"/>
            <a:ext cx="3851920" cy="38908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ru-RU" sz="2200" b="1" spc="95" dirty="0" smtClean="0">
                <a:solidFill>
                  <a:srgbClr val="D4A786"/>
                </a:solidFill>
                <a:latin typeface="Cambria"/>
                <a:cs typeface="Cambria"/>
              </a:rPr>
              <a:t>Что тогда с деньгами?</a:t>
            </a:r>
          </a:p>
          <a:p>
            <a:pPr algn="ctr"/>
            <a:endParaRPr lang="ru-RU" sz="2200" b="1" spc="95" dirty="0" smtClean="0">
              <a:solidFill>
                <a:srgbClr val="D4A786"/>
              </a:solidFill>
              <a:latin typeface="Cambria"/>
              <a:cs typeface="Cambria"/>
            </a:endParaRPr>
          </a:p>
          <a:p>
            <a:pPr algn="ctr"/>
            <a:r>
              <a:rPr lang="ru-RU" sz="1600" b="1" spc="95" dirty="0" smtClean="0">
                <a:solidFill>
                  <a:srgbClr val="002060"/>
                </a:solidFill>
                <a:latin typeface="Cambria"/>
                <a:cs typeface="Cambria"/>
              </a:rPr>
              <a:t>Если </a:t>
            </a:r>
            <a:r>
              <a:rPr lang="ru-RU" sz="1600" b="1" spc="95" dirty="0" err="1" smtClean="0">
                <a:solidFill>
                  <a:srgbClr val="002060"/>
                </a:solidFill>
                <a:latin typeface="Cambria"/>
                <a:cs typeface="Cambria"/>
              </a:rPr>
              <a:t>самоценность</a:t>
            </a:r>
            <a:r>
              <a:rPr lang="ru-RU" sz="1600" b="1" spc="95" dirty="0" smtClean="0">
                <a:solidFill>
                  <a:srgbClr val="002060"/>
                </a:solidFill>
                <a:latin typeface="Cambria"/>
                <a:cs typeface="Cambria"/>
              </a:rPr>
              <a:t> сотрудника зависит только от финансового результата, это приводит к тому, что человек избегает решения сложных задач, связанных с получением дохода. </a:t>
            </a:r>
          </a:p>
          <a:p>
            <a:pPr algn="ctr"/>
            <a:endParaRPr lang="ru-RU" sz="1600" b="1" spc="95" dirty="0" smtClean="0">
              <a:solidFill>
                <a:srgbClr val="002060"/>
              </a:solidFill>
              <a:latin typeface="Cambria"/>
              <a:cs typeface="Cambria"/>
            </a:endParaRPr>
          </a:p>
          <a:p>
            <a:pPr algn="ctr"/>
            <a:r>
              <a:rPr lang="ru-RU" sz="1600" b="1" spc="95" dirty="0" smtClean="0">
                <a:solidFill>
                  <a:srgbClr val="002060"/>
                </a:solidFill>
                <a:latin typeface="Cambria"/>
                <a:cs typeface="Cambria"/>
              </a:rPr>
              <a:t>Стоит столкнуться со сложностями и у сотрудника теряется ощущение своей «</a:t>
            </a:r>
            <a:r>
              <a:rPr lang="ru-RU" sz="1600" b="1" spc="95" dirty="0" err="1" smtClean="0">
                <a:solidFill>
                  <a:srgbClr val="002060"/>
                </a:solidFill>
                <a:latin typeface="Cambria"/>
                <a:cs typeface="Cambria"/>
              </a:rPr>
              <a:t>хорошести</a:t>
            </a:r>
            <a:r>
              <a:rPr lang="ru-RU" sz="1600" b="1" spc="95" dirty="0" smtClean="0">
                <a:solidFill>
                  <a:srgbClr val="002060"/>
                </a:solidFill>
                <a:latin typeface="Cambria"/>
                <a:cs typeface="Cambria"/>
              </a:rPr>
              <a:t>» и гаснет чувство собственного достоинства. </a:t>
            </a:r>
          </a:p>
          <a:p>
            <a:pPr algn="ctr"/>
            <a:endParaRPr lang="ru-RU" sz="1600" b="1" spc="95" dirty="0" smtClean="0">
              <a:solidFill>
                <a:srgbClr val="002060"/>
              </a:solidFill>
              <a:latin typeface="Cambria"/>
              <a:cs typeface="Cambria"/>
            </a:endParaRPr>
          </a:p>
        </p:txBody>
      </p:sp>
      <p:sp>
        <p:nvSpPr>
          <p:cNvPr id="25602" name="AutoShape 2" descr="Произошел глобальный сбой систем Window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4" name="AutoShape 4" descr="https://mixnews.lv/wp-content/uploads/2024/07/19/i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6" name="AutoShape 6" descr="Системный сбой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8" name="AutoShape 8" descr="Системный сбой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10" name="AutoShape 10" descr="Системный сбой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12" name="AutoShape 12" descr="Системный сбой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14" name="AutoShape 14" descr="Системный сбой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835696" y="1779662"/>
            <a:ext cx="3312368" cy="23042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616" name="AutoShape 16" descr="Системный сбой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26" name="AutoShape 2" descr="Деньги: самая большая иллюзия человечества | Ликбез инвестора | Золотой  Запа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28" name="AutoShape 4" descr="самая большая иллюзия человечества — это деньг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30" name="AutoShape 6" descr="самая большая иллюзия человечества — это деньг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32" name="AutoShape 8" descr="Фото: Melnikov Dmitriy/Shutterstock/ФОТОДОМ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34" name="AutoShape 10" descr="Фото: Melnikov Dmitriy/Shutterstock/ФОТОДОМ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36" name="AutoShape 12" descr="Фото: Melnikov Dmitriy/Shutterstock/ФОТОДОМ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6638" name="Picture 14" descr="МФО &quot;А Деньги&quot; стоит ли брать займ? Честный обзор, плюсы и минусы, отзывы |  Бизнес, инвестиции и политика | Дзе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1923678"/>
            <a:ext cx="2808312" cy="2061769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1763688" y="4227934"/>
            <a:ext cx="70567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spc="95" dirty="0" smtClean="0">
                <a:solidFill>
                  <a:srgbClr val="002060"/>
                </a:solidFill>
                <a:latin typeface="Cambria"/>
                <a:cs typeface="Cambria"/>
              </a:rPr>
              <a:t>О каком финансовом результате можно говорить в ситуации «двойного удара»: внешний кризис + вызов на ковер и демонстрация отношения как к человеку без </a:t>
            </a:r>
            <a:r>
              <a:rPr lang="ru-RU" sz="1600" b="1" spc="95" dirty="0" err="1" smtClean="0">
                <a:solidFill>
                  <a:srgbClr val="002060"/>
                </a:solidFill>
                <a:latin typeface="Cambria"/>
                <a:cs typeface="Cambria"/>
              </a:rPr>
              <a:t>самоценности</a:t>
            </a:r>
            <a:r>
              <a:rPr lang="ru-RU" sz="1600" b="1" spc="95" dirty="0" smtClean="0">
                <a:solidFill>
                  <a:srgbClr val="002060"/>
                </a:solidFill>
                <a:latin typeface="Cambria"/>
                <a:cs typeface="Cambria"/>
              </a:rPr>
              <a:t>?</a:t>
            </a:r>
            <a:endParaRPr lang="ru-RU" sz="1600" dirty="0" smtClean="0">
              <a:solidFill>
                <a:srgbClr val="002060"/>
              </a:solidFill>
              <a:latin typeface="Cambria"/>
              <a:cs typeface="Cambria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8223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83B7A6A-8C96-46D1-A789-087EE92187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2741"/>
          </a:xfrm>
          <a:prstGeom prst="rect">
            <a:avLst/>
          </a:prstGeom>
        </p:spPr>
      </p:pic>
      <p:sp>
        <p:nvSpPr>
          <p:cNvPr id="6" name="object 2"/>
          <p:cNvSpPr txBox="1"/>
          <p:nvPr/>
        </p:nvSpPr>
        <p:spPr>
          <a:xfrm>
            <a:off x="1835697" y="627534"/>
            <a:ext cx="3240360" cy="2119170"/>
          </a:xfrm>
          <a:prstGeom prst="rect">
            <a:avLst/>
          </a:prstGeom>
        </p:spPr>
        <p:txBody>
          <a:bodyPr vert="horz" wrap="square" lIns="0" tIns="86995" rIns="0" bIns="0" rtlCol="0">
            <a:spAutoFit/>
          </a:bodyPr>
          <a:lstStyle/>
          <a:p>
            <a:pPr marR="5080"/>
            <a:r>
              <a:rPr lang="ru-RU" sz="1600" b="1" spc="95" dirty="0" smtClean="0">
                <a:solidFill>
                  <a:srgbClr val="7030A0"/>
                </a:solidFill>
                <a:latin typeface="Cambria"/>
                <a:cs typeface="Cambria"/>
              </a:rPr>
              <a:t>Отличие </a:t>
            </a:r>
            <a:r>
              <a:rPr lang="ru-RU" sz="1600" b="1" spc="95" dirty="0" err="1" smtClean="0">
                <a:solidFill>
                  <a:srgbClr val="7030A0"/>
                </a:solidFill>
                <a:latin typeface="Cambria"/>
                <a:cs typeface="Cambria"/>
              </a:rPr>
              <a:t>самоценности</a:t>
            </a:r>
            <a:r>
              <a:rPr lang="ru-RU" sz="1600" b="1" spc="95" dirty="0" smtClean="0">
                <a:solidFill>
                  <a:srgbClr val="7030A0"/>
                </a:solidFill>
                <a:latin typeface="Cambria"/>
                <a:cs typeface="Cambria"/>
              </a:rPr>
              <a:t> от самооценки</a:t>
            </a:r>
          </a:p>
          <a:p>
            <a:pPr marL="12700" marR="5080"/>
            <a:endParaRPr lang="ru-RU" sz="2000" b="1" spc="275" dirty="0" smtClean="0">
              <a:solidFill>
                <a:srgbClr val="3783FD"/>
              </a:solidFill>
              <a:latin typeface="Trebuchet MS"/>
              <a:cs typeface="Trebuchet MS"/>
            </a:endParaRPr>
          </a:p>
          <a:p>
            <a:pPr marR="5080"/>
            <a:r>
              <a:rPr lang="ru-RU" sz="1600" b="1" spc="95" dirty="0" smtClean="0">
                <a:solidFill>
                  <a:srgbClr val="0070C0"/>
                </a:solidFill>
                <a:latin typeface="Cambria"/>
                <a:cs typeface="Cambria"/>
              </a:rPr>
              <a:t>Самооценка предполагает оценку, то есть сравнение себя или с другими, или с самим собой. </a:t>
            </a:r>
            <a:r>
              <a:rPr lang="ru-RU" sz="1600" b="1" spc="95" dirty="0" smtClean="0">
                <a:solidFill>
                  <a:srgbClr val="0070C0"/>
                </a:solidFill>
                <a:latin typeface="Cambria"/>
                <a:cs typeface="Cambria"/>
              </a:rPr>
              <a:t>Это конструктивное </a:t>
            </a:r>
            <a:r>
              <a:rPr lang="ru-RU" sz="1600" b="1" spc="95" dirty="0" smtClean="0">
                <a:solidFill>
                  <a:srgbClr val="0070C0"/>
                </a:solidFill>
                <a:latin typeface="Cambria"/>
                <a:cs typeface="Cambria"/>
              </a:rPr>
              <a:t>сравнение</a:t>
            </a:r>
            <a:endParaRPr lang="ru-RU" sz="1600" b="1" spc="95" dirty="0">
              <a:solidFill>
                <a:srgbClr val="0070C0"/>
              </a:solidFill>
              <a:latin typeface="Cambria"/>
              <a:cs typeface="Cambria"/>
            </a:endParaRPr>
          </a:p>
        </p:txBody>
      </p:sp>
      <p:grpSp>
        <p:nvGrpSpPr>
          <p:cNvPr id="7" name="object 4"/>
          <p:cNvGrpSpPr/>
          <p:nvPr/>
        </p:nvGrpSpPr>
        <p:grpSpPr>
          <a:xfrm>
            <a:off x="5148064" y="771550"/>
            <a:ext cx="3779912" cy="3096344"/>
            <a:chOff x="9153527" y="1662221"/>
            <a:chExt cx="8100059" cy="7659370"/>
          </a:xfrm>
        </p:grpSpPr>
        <p:sp>
          <p:nvSpPr>
            <p:cNvPr id="9" name="object 5"/>
            <p:cNvSpPr/>
            <p:nvPr/>
          </p:nvSpPr>
          <p:spPr>
            <a:xfrm>
              <a:off x="9153527" y="9248774"/>
              <a:ext cx="7573009" cy="0"/>
            </a:xfrm>
            <a:custGeom>
              <a:avLst/>
              <a:gdLst/>
              <a:ahLst/>
              <a:cxnLst/>
              <a:rect l="l" t="t" r="r" b="b"/>
              <a:pathLst>
                <a:path w="7573009">
                  <a:moveTo>
                    <a:pt x="0" y="0"/>
                  </a:moveTo>
                  <a:lnTo>
                    <a:pt x="7572412" y="0"/>
                  </a:lnTo>
                </a:path>
              </a:pathLst>
            </a:custGeom>
            <a:ln w="19049">
              <a:solidFill>
                <a:srgbClr val="24376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519272" y="1662221"/>
              <a:ext cx="7733720" cy="76587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68223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83B7A6A-8C96-46D1-A789-087EE92187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2741"/>
          </a:xfrm>
          <a:prstGeom prst="rect">
            <a:avLst/>
          </a:prstGeom>
        </p:spPr>
      </p:pic>
      <p:sp>
        <p:nvSpPr>
          <p:cNvPr id="6" name="object 2"/>
          <p:cNvSpPr txBox="1"/>
          <p:nvPr/>
        </p:nvSpPr>
        <p:spPr>
          <a:xfrm>
            <a:off x="1835697" y="627534"/>
            <a:ext cx="3240360" cy="2488502"/>
          </a:xfrm>
          <a:prstGeom prst="rect">
            <a:avLst/>
          </a:prstGeom>
        </p:spPr>
        <p:txBody>
          <a:bodyPr vert="horz" wrap="square" lIns="0" tIns="86995" rIns="0" bIns="0" rtlCol="0">
            <a:spAutoFit/>
          </a:bodyPr>
          <a:lstStyle/>
          <a:p>
            <a:pPr marR="5080"/>
            <a:r>
              <a:rPr lang="ru-RU" sz="1600" b="1" spc="95" dirty="0" smtClean="0">
                <a:solidFill>
                  <a:srgbClr val="7030A0"/>
                </a:solidFill>
                <a:latin typeface="Cambria"/>
                <a:cs typeface="Cambria"/>
              </a:rPr>
              <a:t>Отличие </a:t>
            </a:r>
            <a:r>
              <a:rPr lang="ru-RU" sz="1600" b="1" spc="95" dirty="0" err="1" smtClean="0">
                <a:solidFill>
                  <a:srgbClr val="7030A0"/>
                </a:solidFill>
                <a:latin typeface="Cambria"/>
                <a:cs typeface="Cambria"/>
              </a:rPr>
              <a:t>самоценности</a:t>
            </a:r>
            <a:r>
              <a:rPr lang="ru-RU" sz="1600" b="1" spc="95" dirty="0" smtClean="0">
                <a:solidFill>
                  <a:srgbClr val="7030A0"/>
                </a:solidFill>
                <a:latin typeface="Cambria"/>
                <a:cs typeface="Cambria"/>
              </a:rPr>
              <a:t> от самооценки</a:t>
            </a:r>
          </a:p>
          <a:p>
            <a:pPr marL="12700" marR="5080"/>
            <a:endParaRPr lang="ru-RU" sz="2000" b="1" spc="275" dirty="0" smtClean="0">
              <a:solidFill>
                <a:srgbClr val="7030A0"/>
              </a:solidFill>
              <a:latin typeface="Trebuchet MS"/>
              <a:cs typeface="Trebuchet MS"/>
            </a:endParaRPr>
          </a:p>
          <a:p>
            <a:pPr marR="5080"/>
            <a:r>
              <a:rPr lang="ru-RU" sz="1600" b="1" spc="95" dirty="0" err="1" smtClean="0">
                <a:solidFill>
                  <a:srgbClr val="0070C0"/>
                </a:solidFill>
                <a:latin typeface="Cambria"/>
                <a:cs typeface="Cambria"/>
              </a:rPr>
              <a:t>Самоценность</a:t>
            </a:r>
            <a:r>
              <a:rPr lang="ru-RU" sz="1600" b="1" spc="95" dirty="0" smtClean="0">
                <a:solidFill>
                  <a:srgbClr val="0070C0"/>
                </a:solidFill>
                <a:latin typeface="Cambria"/>
                <a:cs typeface="Cambria"/>
              </a:rPr>
              <a:t> - внутреннее, свободное от оценок, состояние целостности и </a:t>
            </a:r>
            <a:r>
              <a:rPr lang="ru-RU" sz="1600" b="1" spc="95" dirty="0" err="1" smtClean="0">
                <a:solidFill>
                  <a:srgbClr val="0070C0"/>
                </a:solidFill>
                <a:latin typeface="Cambria"/>
                <a:cs typeface="Cambria"/>
              </a:rPr>
              <a:t>самопринятия</a:t>
            </a:r>
            <a:r>
              <a:rPr lang="ru-RU" sz="1600" b="1" spc="95" dirty="0" smtClean="0">
                <a:solidFill>
                  <a:srgbClr val="0070C0"/>
                </a:solidFill>
                <a:latin typeface="Cambria"/>
                <a:cs typeface="Cambria"/>
              </a:rPr>
              <a:t>. </a:t>
            </a:r>
          </a:p>
          <a:p>
            <a:pPr marL="12700" marR="5080"/>
            <a:endParaRPr lang="ru-RU" sz="2000" b="1" spc="275" dirty="0" smtClean="0">
              <a:solidFill>
                <a:srgbClr val="7030A0"/>
              </a:solidFill>
              <a:latin typeface="Trebuchet MS"/>
              <a:cs typeface="Trebuchet MS"/>
            </a:endParaRPr>
          </a:p>
          <a:p>
            <a:pPr marL="12700" marR="5080"/>
            <a:endParaRPr lang="ru-RU" sz="2000" b="1" spc="275" dirty="0" smtClean="0">
              <a:solidFill>
                <a:srgbClr val="3783FD"/>
              </a:solidFill>
              <a:latin typeface="Trebuchet MS"/>
              <a:cs typeface="Trebuchet MS"/>
            </a:endParaRPr>
          </a:p>
        </p:txBody>
      </p:sp>
      <p:grpSp>
        <p:nvGrpSpPr>
          <p:cNvPr id="2" name="object 4"/>
          <p:cNvGrpSpPr/>
          <p:nvPr/>
        </p:nvGrpSpPr>
        <p:grpSpPr>
          <a:xfrm>
            <a:off x="5148064" y="771550"/>
            <a:ext cx="3779912" cy="3096344"/>
            <a:chOff x="9153527" y="1662221"/>
            <a:chExt cx="8100059" cy="7659370"/>
          </a:xfrm>
        </p:grpSpPr>
        <p:sp>
          <p:nvSpPr>
            <p:cNvPr id="9" name="object 5"/>
            <p:cNvSpPr/>
            <p:nvPr/>
          </p:nvSpPr>
          <p:spPr>
            <a:xfrm>
              <a:off x="9153527" y="9248774"/>
              <a:ext cx="7573009" cy="0"/>
            </a:xfrm>
            <a:custGeom>
              <a:avLst/>
              <a:gdLst/>
              <a:ahLst/>
              <a:cxnLst/>
              <a:rect l="l" t="t" r="r" b="b"/>
              <a:pathLst>
                <a:path w="7573009">
                  <a:moveTo>
                    <a:pt x="0" y="0"/>
                  </a:moveTo>
                  <a:lnTo>
                    <a:pt x="7572412" y="0"/>
                  </a:lnTo>
                </a:path>
              </a:pathLst>
            </a:custGeom>
            <a:ln w="19049">
              <a:solidFill>
                <a:srgbClr val="24376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519272" y="1662221"/>
              <a:ext cx="7733720" cy="76587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682238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83B7A6A-8C96-46D1-A789-087EE92187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2741"/>
          </a:xfrm>
          <a:prstGeom prst="rect">
            <a:avLst/>
          </a:prstGeom>
        </p:spPr>
      </p:pic>
      <p:sp>
        <p:nvSpPr>
          <p:cNvPr id="12" name="object 2"/>
          <p:cNvSpPr txBox="1">
            <a:spLocks noGrp="1"/>
          </p:cNvSpPr>
          <p:nvPr>
            <p:ph type="ctrTitle"/>
          </p:nvPr>
        </p:nvSpPr>
        <p:spPr>
          <a:xfrm>
            <a:off x="1907704" y="267494"/>
            <a:ext cx="7236296" cy="410369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481455" marR="5080" indent="-1469390">
              <a:spcBef>
                <a:spcPts val="800"/>
              </a:spcBef>
            </a:pPr>
            <a:r>
              <a:rPr lang="ru-RU" sz="2000" b="1" spc="-45" dirty="0" smtClean="0">
                <a:solidFill>
                  <a:srgbClr val="D4A786"/>
                </a:solidFill>
                <a:latin typeface="Cambria"/>
                <a:cs typeface="Cambria"/>
              </a:rPr>
              <a:t>Как понять, есть ли у вас / ваших сотрудников </a:t>
            </a:r>
            <a:r>
              <a:rPr lang="ru-RU" sz="2000" b="1" spc="-45" dirty="0" err="1" smtClean="0">
                <a:solidFill>
                  <a:srgbClr val="D4A786"/>
                </a:solidFill>
                <a:latin typeface="Cambria"/>
                <a:cs typeface="Cambria"/>
              </a:rPr>
              <a:t>самоценность</a:t>
            </a:r>
            <a:r>
              <a:rPr lang="ru-RU" sz="2000" b="1" spc="-45" dirty="0" smtClean="0">
                <a:solidFill>
                  <a:srgbClr val="D4A786"/>
                </a:solidFill>
                <a:latin typeface="Cambria"/>
                <a:cs typeface="Cambria"/>
              </a:rPr>
              <a:t>  </a:t>
            </a:r>
            <a:endParaRPr lang="ru-RU" sz="2000" b="1" spc="-45" dirty="0">
              <a:solidFill>
                <a:srgbClr val="D4A786"/>
              </a:solidFill>
              <a:latin typeface="Cambria"/>
              <a:cs typeface="Cambri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07704" y="555526"/>
            <a:ext cx="7128792" cy="4830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ru-RU" sz="2000" b="1" spc="-45" dirty="0" smtClean="0">
                <a:solidFill>
                  <a:srgbClr val="002060"/>
                </a:solidFill>
                <a:latin typeface="Cambria"/>
                <a:ea typeface="+mj-ea"/>
                <a:cs typeface="Cambria"/>
              </a:rPr>
              <a:t>1</a:t>
            </a:r>
            <a:r>
              <a:rPr lang="ru-RU" sz="1700" b="1" spc="-45" dirty="0" smtClean="0">
                <a:solidFill>
                  <a:srgbClr val="002060"/>
                </a:solidFill>
                <a:latin typeface="Cambria"/>
                <a:ea typeface="+mj-ea"/>
                <a:cs typeface="Cambria"/>
              </a:rPr>
              <a:t>. Я продолжаю движение после неудачи</a:t>
            </a:r>
          </a:p>
          <a:p>
            <a:pPr marL="342900" indent="-342900">
              <a:lnSpc>
                <a:spcPct val="150000"/>
              </a:lnSpc>
            </a:pPr>
            <a:r>
              <a:rPr lang="ru-RU" sz="1700" b="1" spc="-45" dirty="0" smtClean="0">
                <a:solidFill>
                  <a:srgbClr val="002060"/>
                </a:solidFill>
                <a:latin typeface="Cambria"/>
                <a:ea typeface="+mj-ea"/>
                <a:cs typeface="Cambria"/>
              </a:rPr>
              <a:t>2. Я способен адекватно пережить неудачи </a:t>
            </a:r>
          </a:p>
          <a:p>
            <a:pPr marL="342900" indent="-342900">
              <a:lnSpc>
                <a:spcPct val="150000"/>
              </a:lnSpc>
            </a:pPr>
            <a:r>
              <a:rPr lang="ru-RU" sz="1700" b="1" spc="-45" dirty="0" smtClean="0">
                <a:solidFill>
                  <a:srgbClr val="002060"/>
                </a:solidFill>
                <a:latin typeface="Cambria"/>
                <a:ea typeface="+mj-ea"/>
                <a:cs typeface="Cambria"/>
              </a:rPr>
              <a:t>3. Я умею говорить «нет»</a:t>
            </a:r>
          </a:p>
          <a:p>
            <a:pPr marL="342900" indent="-342900">
              <a:lnSpc>
                <a:spcPct val="150000"/>
              </a:lnSpc>
            </a:pPr>
            <a:r>
              <a:rPr lang="ru-RU" sz="1700" b="1" spc="-45" dirty="0" smtClean="0">
                <a:solidFill>
                  <a:srgbClr val="002060"/>
                </a:solidFill>
                <a:latin typeface="Cambria"/>
                <a:ea typeface="+mj-ea"/>
                <a:cs typeface="Cambria"/>
              </a:rPr>
              <a:t>4. Я могу защищать свои интересы</a:t>
            </a:r>
          </a:p>
          <a:p>
            <a:pPr marL="342900" indent="-342900">
              <a:lnSpc>
                <a:spcPct val="150000"/>
              </a:lnSpc>
            </a:pPr>
            <a:r>
              <a:rPr lang="ru-RU" sz="1700" b="1" spc="-45" dirty="0" smtClean="0">
                <a:solidFill>
                  <a:srgbClr val="002060"/>
                </a:solidFill>
                <a:latin typeface="Cambria"/>
                <a:ea typeface="+mj-ea"/>
                <a:cs typeface="Cambria"/>
              </a:rPr>
              <a:t>5. Я сразу говорю, что меня не устраивает </a:t>
            </a:r>
          </a:p>
          <a:p>
            <a:pPr marL="342900" indent="-342900">
              <a:lnSpc>
                <a:spcPct val="150000"/>
              </a:lnSpc>
            </a:pPr>
            <a:r>
              <a:rPr lang="ru-RU" sz="1700" b="1" spc="-45" dirty="0" smtClean="0">
                <a:solidFill>
                  <a:srgbClr val="002060"/>
                </a:solidFill>
                <a:latin typeface="Cambria"/>
                <a:ea typeface="+mj-ea"/>
                <a:cs typeface="Cambria"/>
              </a:rPr>
              <a:t>6. Я умею себя хвалить </a:t>
            </a:r>
          </a:p>
          <a:p>
            <a:pPr marL="342900" indent="-342900">
              <a:lnSpc>
                <a:spcPct val="150000"/>
              </a:lnSpc>
            </a:pPr>
            <a:r>
              <a:rPr lang="ru-RU" sz="1700" b="1" spc="-45" dirty="0" smtClean="0">
                <a:solidFill>
                  <a:srgbClr val="002060"/>
                </a:solidFill>
                <a:latin typeface="Cambria"/>
                <a:ea typeface="+mj-ea"/>
                <a:cs typeface="Cambria"/>
              </a:rPr>
              <a:t>7. Я разрешаю быть себе неидеальным</a:t>
            </a:r>
          </a:p>
          <a:p>
            <a:pPr marL="342900" indent="-342900">
              <a:lnSpc>
                <a:spcPct val="150000"/>
              </a:lnSpc>
            </a:pPr>
            <a:r>
              <a:rPr lang="ru-RU" sz="1700" b="1" spc="-45" dirty="0" smtClean="0">
                <a:solidFill>
                  <a:srgbClr val="002060"/>
                </a:solidFill>
                <a:latin typeface="Cambria"/>
                <a:ea typeface="+mj-ea"/>
                <a:cs typeface="Cambria"/>
              </a:rPr>
              <a:t>8. Я имею собственное мнение </a:t>
            </a:r>
          </a:p>
          <a:p>
            <a:pPr marL="342900" indent="-342900">
              <a:lnSpc>
                <a:spcPct val="150000"/>
              </a:lnSpc>
            </a:pPr>
            <a:r>
              <a:rPr lang="ru-RU" sz="1700" b="1" spc="-45" dirty="0" smtClean="0">
                <a:solidFill>
                  <a:srgbClr val="002060"/>
                </a:solidFill>
                <a:latin typeface="Cambria"/>
                <a:ea typeface="+mj-ea"/>
                <a:cs typeface="Cambria"/>
              </a:rPr>
              <a:t>9. Я быстро адаптируюсь к новым людям</a:t>
            </a:r>
          </a:p>
          <a:p>
            <a:pPr marL="342900" indent="-342900">
              <a:lnSpc>
                <a:spcPct val="150000"/>
              </a:lnSpc>
            </a:pPr>
            <a:r>
              <a:rPr lang="ru-RU" sz="1700" b="1" spc="-45" dirty="0" smtClean="0">
                <a:solidFill>
                  <a:srgbClr val="002060"/>
                </a:solidFill>
                <a:latin typeface="Cambria"/>
                <a:ea typeface="+mj-ea"/>
                <a:cs typeface="Cambria"/>
              </a:rPr>
              <a:t>10. Я принимаю комплименты естественно</a:t>
            </a:r>
          </a:p>
          <a:p>
            <a:pPr marL="342900" indent="-342900">
              <a:lnSpc>
                <a:spcPct val="150000"/>
              </a:lnSpc>
            </a:pPr>
            <a:r>
              <a:rPr lang="ru-RU" sz="1700" b="1" spc="-45" dirty="0" smtClean="0">
                <a:solidFill>
                  <a:srgbClr val="002060"/>
                </a:solidFill>
                <a:latin typeface="Cambria"/>
                <a:ea typeface="+mj-ea"/>
                <a:cs typeface="Cambria"/>
              </a:rPr>
              <a:t>11. Я дружу со своим телом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xmlns="" val="6822381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2087</TotalTime>
  <Words>995</Words>
  <Application>Microsoft Office PowerPoint</Application>
  <PresentationFormat>Экран (16:9)</PresentationFormat>
  <Paragraphs>98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Самоценность и деньги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Как понять, есть ли у вас / ваших сотрудников самоценность  </vt:lpstr>
      <vt:lpstr>Как  влияет  отсутствие  самоценности на доходы?  Проверьте себя и своих сотрудников</vt:lpstr>
      <vt:lpstr>Слайд 11</vt:lpstr>
      <vt:lpstr>Слайд 12</vt:lpstr>
      <vt:lpstr>Слайд 13</vt:lpstr>
      <vt:lpstr>Слайд 14</vt:lpstr>
      <vt:lpstr>Слайд 15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otdel_K</dc:creator>
  <cp:lastModifiedBy>LAURA</cp:lastModifiedBy>
  <cp:revision>112</cp:revision>
  <dcterms:created xsi:type="dcterms:W3CDTF">2023-11-13T08:46:07Z</dcterms:created>
  <dcterms:modified xsi:type="dcterms:W3CDTF">2024-11-15T15:34:19Z</dcterms:modified>
</cp:coreProperties>
</file>